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CD77AD-6D9E-4A93-B42C-717D74748EB9}">
  <a:tblStyle styleId="{03CD77AD-6D9E-4A93-B42C-717D74748EB9}" styleName="Table_0">
    <a:wholeTbl>
      <a:tcTxStyle b="off" i="off">
        <a:font>
          <a:latin typeface="Calibri"/>
          <a:ea typeface="Calibri"/>
          <a:cs typeface="Calibri"/>
        </a:font>
        <a:srgbClr val="18032C"/>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AE9EB"/>
          </a:solidFill>
        </a:fill>
      </a:tcStyle>
    </a:wholeTbl>
    <a:band1H>
      <a:tcTxStyle/>
      <a:tcStyle>
        <a:fill>
          <a:solidFill>
            <a:srgbClr val="D3D1D5"/>
          </a:solidFill>
        </a:fill>
      </a:tcStyle>
    </a:band1H>
    <a:band2H>
      <a:tcTxStyle/>
    </a:band2H>
    <a:band1V>
      <a:tcTxStyle/>
      <a:tcStyle>
        <a:fill>
          <a:solidFill>
            <a:srgbClr val="D3D1D5"/>
          </a:solidFill>
        </a:fill>
      </a:tcStyle>
    </a:band1V>
    <a:band2V>
      <a:tcTxStyle/>
    </a:band2V>
    <a:lastCol>
      <a:tcTxStyle b="on" i="off">
        <a:font>
          <a:latin typeface="Calibri"/>
          <a:ea typeface="Calibri"/>
          <a:cs typeface="Calibri"/>
        </a:font>
        <a:srgbClr val="FFFFFF"/>
      </a:tcTxStyle>
      <a:tcStyle>
        <a:fill>
          <a:solidFill>
            <a:srgbClr val="6B5E78"/>
          </a:solidFill>
        </a:fill>
      </a:tcStyle>
    </a:lastCol>
    <a:firstCol>
      <a:tcTxStyle b="on" i="off">
        <a:font>
          <a:latin typeface="Calibri"/>
          <a:ea typeface="Calibri"/>
          <a:cs typeface="Calibri"/>
        </a:font>
        <a:srgbClr val="FFFFFF"/>
      </a:tcTxStyle>
      <a:tcStyle>
        <a:fill>
          <a:solidFill>
            <a:srgbClr val="6B5E78"/>
          </a:solidFill>
        </a:fill>
      </a:tcStyle>
    </a:firstCol>
    <a:lastRow>
      <a:tcTxStyle b="on" i="off">
        <a:font>
          <a:latin typeface="Calibri"/>
          <a:ea typeface="Calibri"/>
          <a:cs typeface="Calibri"/>
        </a:font>
        <a:srgbClr val="FFFFFF"/>
      </a:tcTxStyle>
      <a:tcStyle>
        <a:tcBdr>
          <a:top>
            <a:ln cap="flat" cmpd="sng" w="38100">
              <a:solidFill>
                <a:srgbClr val="FFFFFF"/>
              </a:solidFill>
              <a:prstDash val="solid"/>
              <a:round/>
              <a:headEnd len="sm" w="sm" type="none"/>
              <a:tailEnd len="sm" w="sm" type="none"/>
            </a:ln>
          </a:top>
        </a:tcBdr>
        <a:fill>
          <a:solidFill>
            <a:srgbClr val="6B5E78"/>
          </a:solidFill>
        </a:fill>
      </a:tcStyle>
    </a:lastRow>
    <a:seCell>
      <a:tcTxStyle/>
    </a:seCell>
    <a:swCell>
      <a:tcTxStyle/>
    </a:swCell>
    <a:firstRow>
      <a:tcTxStyle b="on" i="off">
        <a:font>
          <a:latin typeface="Calibri"/>
          <a:ea typeface="Calibri"/>
          <a:cs typeface="Calibri"/>
        </a:font>
        <a:srgbClr val="FFFFFF"/>
      </a:tcTxStyle>
      <a:tcStyle>
        <a:tcBdr>
          <a:bottom>
            <a:ln cap="flat" cmpd="sng" w="38100">
              <a:solidFill>
                <a:srgbClr val="FFFFFF"/>
              </a:solidFill>
              <a:prstDash val="solid"/>
              <a:round/>
              <a:headEnd len="sm" w="sm" type="none"/>
              <a:tailEnd len="sm" w="sm" type="none"/>
            </a:ln>
          </a:bottom>
        </a:tcBdr>
        <a:fill>
          <a:solidFill>
            <a:srgbClr val="6B5E78"/>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3" name="Google Shape;5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63bee8f6f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63bee8f6f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63bee8f6f1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63bee8f6f1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63bee8f6f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63bee8f6f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63bee8f6f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63bee8f6f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63bee8f6f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63bee8f6f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63bee8f6f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63bee8f6f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6108d9bef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6108d9bef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72cfdd39e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72cfdd39e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72d212e21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72d212e21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72d212e21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72d212e21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72d212e21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72d212e21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72d212e213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72d212e213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2d212e213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72d212e213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72d212e21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72d212e21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5F5F2"/>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9900FF"/>
              </a:buClr>
              <a:buSzPts val="1400"/>
              <a:buChar char="●"/>
              <a:defRPr sz="1400"/>
            </a:lvl1pPr>
            <a:lvl2pPr indent="-304800" lvl="1" marL="914400">
              <a:spcBef>
                <a:spcPts val="0"/>
              </a:spcBef>
              <a:spcAft>
                <a:spcPts val="0"/>
              </a:spcAft>
              <a:buClr>
                <a:srgbClr val="9900FF"/>
              </a:buClr>
              <a:buSzPts val="1200"/>
              <a:buChar char="○"/>
              <a:defRPr sz="1200"/>
            </a:lvl2pPr>
            <a:lvl3pPr indent="-304800" lvl="2" marL="1371600">
              <a:spcBef>
                <a:spcPts val="0"/>
              </a:spcBef>
              <a:spcAft>
                <a:spcPts val="0"/>
              </a:spcAft>
              <a:buClr>
                <a:srgbClr val="9900FF"/>
              </a:buClr>
              <a:buSzPts val="1200"/>
              <a:buChar char="■"/>
              <a:defRPr sz="1200"/>
            </a:lvl3pPr>
            <a:lvl4pPr indent="-304800" lvl="3" marL="1828800">
              <a:spcBef>
                <a:spcPts val="0"/>
              </a:spcBef>
              <a:spcAft>
                <a:spcPts val="0"/>
              </a:spcAft>
              <a:buClr>
                <a:srgbClr val="9900FF"/>
              </a:buClr>
              <a:buSzPts val="1200"/>
              <a:buChar char="●"/>
              <a:defRPr sz="1200"/>
            </a:lvl4pPr>
            <a:lvl5pPr indent="-304800" lvl="4" marL="2286000">
              <a:spcBef>
                <a:spcPts val="0"/>
              </a:spcBef>
              <a:spcAft>
                <a:spcPts val="0"/>
              </a:spcAft>
              <a:buClr>
                <a:srgbClr val="9900FF"/>
              </a:buClr>
              <a:buSzPts val="1200"/>
              <a:buChar char="○"/>
              <a:defRPr sz="1200"/>
            </a:lvl5pPr>
            <a:lvl6pPr indent="-304800" lvl="5" marL="2743200">
              <a:spcBef>
                <a:spcPts val="0"/>
              </a:spcBef>
              <a:spcAft>
                <a:spcPts val="0"/>
              </a:spcAft>
              <a:buClr>
                <a:srgbClr val="9900FF"/>
              </a:buClr>
              <a:buSzPts val="1200"/>
              <a:buChar char="■"/>
              <a:defRPr sz="1200"/>
            </a:lvl6pPr>
            <a:lvl7pPr indent="-304800" lvl="6" marL="3200400">
              <a:spcBef>
                <a:spcPts val="0"/>
              </a:spcBef>
              <a:spcAft>
                <a:spcPts val="0"/>
              </a:spcAft>
              <a:buClr>
                <a:srgbClr val="9900FF"/>
              </a:buClr>
              <a:buSzPts val="1200"/>
              <a:buChar char="●"/>
              <a:defRPr sz="1200"/>
            </a:lvl7pPr>
            <a:lvl8pPr indent="-304800" lvl="7" marL="3657600">
              <a:spcBef>
                <a:spcPts val="0"/>
              </a:spcBef>
              <a:spcAft>
                <a:spcPts val="0"/>
              </a:spcAft>
              <a:buClr>
                <a:srgbClr val="9900FF"/>
              </a:buClr>
              <a:buSzPts val="1200"/>
              <a:buChar char="○"/>
              <a:defRPr sz="1200"/>
            </a:lvl8pPr>
            <a:lvl9pPr indent="-304800" lvl="8" marL="4114800">
              <a:spcBef>
                <a:spcPts val="0"/>
              </a:spcBef>
              <a:spcAft>
                <a:spcPts val="0"/>
              </a:spcAft>
              <a:buClr>
                <a:srgbClr val="9900FF"/>
              </a:buClr>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Clr>
                <a:srgbClr val="9900FF"/>
              </a:buClr>
              <a:buSzPts val="1400"/>
              <a:buChar char="●"/>
              <a:defRPr sz="1400"/>
            </a:lvl1pPr>
            <a:lvl2pPr indent="-304800" lvl="1" marL="914400">
              <a:spcBef>
                <a:spcPts val="0"/>
              </a:spcBef>
              <a:spcAft>
                <a:spcPts val="0"/>
              </a:spcAft>
              <a:buClr>
                <a:srgbClr val="9900FF"/>
              </a:buClr>
              <a:buSzPts val="1200"/>
              <a:buChar char="○"/>
              <a:defRPr sz="1200"/>
            </a:lvl2pPr>
            <a:lvl3pPr indent="-304800" lvl="2" marL="1371600">
              <a:spcBef>
                <a:spcPts val="0"/>
              </a:spcBef>
              <a:spcAft>
                <a:spcPts val="0"/>
              </a:spcAft>
              <a:buClr>
                <a:srgbClr val="9900FF"/>
              </a:buClr>
              <a:buSzPts val="1200"/>
              <a:buChar char="■"/>
              <a:defRPr sz="1200"/>
            </a:lvl3pPr>
            <a:lvl4pPr indent="-304800" lvl="3" marL="1828800">
              <a:spcBef>
                <a:spcPts val="0"/>
              </a:spcBef>
              <a:spcAft>
                <a:spcPts val="0"/>
              </a:spcAft>
              <a:buClr>
                <a:srgbClr val="9900FF"/>
              </a:buClr>
              <a:buSzPts val="1200"/>
              <a:buChar char="●"/>
              <a:defRPr sz="1200"/>
            </a:lvl4pPr>
            <a:lvl5pPr indent="-304800" lvl="4" marL="2286000">
              <a:spcBef>
                <a:spcPts val="0"/>
              </a:spcBef>
              <a:spcAft>
                <a:spcPts val="0"/>
              </a:spcAft>
              <a:buClr>
                <a:srgbClr val="9900FF"/>
              </a:buClr>
              <a:buSzPts val="1200"/>
              <a:buChar char="○"/>
              <a:defRPr sz="1200"/>
            </a:lvl5pPr>
            <a:lvl6pPr indent="-304800" lvl="5" marL="2743200">
              <a:spcBef>
                <a:spcPts val="0"/>
              </a:spcBef>
              <a:spcAft>
                <a:spcPts val="0"/>
              </a:spcAft>
              <a:buClr>
                <a:srgbClr val="9900FF"/>
              </a:buClr>
              <a:buSzPts val="1200"/>
              <a:buChar char="■"/>
              <a:defRPr sz="1200"/>
            </a:lvl6pPr>
            <a:lvl7pPr indent="-304800" lvl="6" marL="3200400">
              <a:spcBef>
                <a:spcPts val="0"/>
              </a:spcBef>
              <a:spcAft>
                <a:spcPts val="0"/>
              </a:spcAft>
              <a:buClr>
                <a:srgbClr val="9900FF"/>
              </a:buClr>
              <a:buSzPts val="1200"/>
              <a:buChar char="●"/>
              <a:defRPr sz="1200"/>
            </a:lvl7pPr>
            <a:lvl8pPr indent="-304800" lvl="7" marL="3657600">
              <a:spcBef>
                <a:spcPts val="0"/>
              </a:spcBef>
              <a:spcAft>
                <a:spcPts val="0"/>
              </a:spcAft>
              <a:buClr>
                <a:srgbClr val="9900FF"/>
              </a:buClr>
              <a:buSzPts val="1200"/>
              <a:buChar char="○"/>
              <a:defRPr sz="1200"/>
            </a:lvl8pPr>
            <a:lvl9pPr indent="-304800" lvl="8" marL="4114800">
              <a:spcBef>
                <a:spcPts val="0"/>
              </a:spcBef>
              <a:spcAft>
                <a:spcPts val="0"/>
              </a:spcAft>
              <a:buClr>
                <a:srgbClr val="9900FF"/>
              </a:buClr>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78543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title="web-app-manifest-512x512.png"/>
          <p:cNvPicPr preferRelativeResize="0"/>
          <p:nvPr/>
        </p:nvPicPr>
        <p:blipFill>
          <a:blip r:embed="rId1">
            <a:alphaModFix/>
          </a:blip>
          <a:stretch>
            <a:fillRect/>
          </a:stretch>
        </p:blipFill>
        <p:spPr>
          <a:xfrm>
            <a:off x="8165925" y="351350"/>
            <a:ext cx="666374" cy="66637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[Product name] personas</a:t>
            </a:r>
            <a:endParaRPr b="1"/>
          </a:p>
        </p:txBody>
      </p:sp>
      <p:sp>
        <p:nvSpPr>
          <p:cNvPr id="56" name="Google Shape;56;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Analysis of customer personas</a:t>
            </a:r>
            <a:endParaRPr/>
          </a:p>
        </p:txBody>
      </p:sp>
      <p:sp>
        <p:nvSpPr>
          <p:cNvPr id="57" name="Google Shape;57;p13"/>
          <p:cNvSpPr txBox="1"/>
          <p:nvPr/>
        </p:nvSpPr>
        <p:spPr>
          <a:xfrm>
            <a:off x="311700" y="3576550"/>
            <a:ext cx="3741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rPr>
              <a:t>Owner:</a:t>
            </a:r>
            <a:r>
              <a:rPr lang="en" sz="1100">
                <a:solidFill>
                  <a:schemeClr val="dk1"/>
                </a:solidFill>
              </a:rPr>
              <a:t> </a:t>
            </a:r>
            <a:r>
              <a:rPr lang="en" sz="1100">
                <a:solidFill>
                  <a:srgbClr val="9900FF"/>
                </a:solidFill>
              </a:rPr>
              <a:t>[Product Marketing Manager Name]</a:t>
            </a:r>
            <a:endParaRPr sz="1100">
              <a:solidFill>
                <a:srgbClr val="9900FF"/>
              </a:solidFill>
            </a:endParaRPr>
          </a:p>
          <a:p>
            <a:pPr indent="0" lvl="0" marL="0" rtl="0" algn="l">
              <a:spcBef>
                <a:spcPts val="0"/>
              </a:spcBef>
              <a:spcAft>
                <a:spcPts val="0"/>
              </a:spcAft>
              <a:buNone/>
            </a:pPr>
            <a:r>
              <a:rPr b="1" lang="en" sz="1100">
                <a:solidFill>
                  <a:schemeClr val="dk1"/>
                </a:solidFill>
              </a:rPr>
              <a:t>Version:</a:t>
            </a:r>
            <a:r>
              <a:rPr lang="en" sz="1100">
                <a:solidFill>
                  <a:schemeClr val="dk1"/>
                </a:solidFill>
              </a:rPr>
              <a:t> </a:t>
            </a:r>
            <a:r>
              <a:rPr lang="en" sz="1100">
                <a:solidFill>
                  <a:srgbClr val="9900FF"/>
                </a:solidFill>
              </a:rPr>
              <a:t>v1.0</a:t>
            </a:r>
            <a:r>
              <a:rPr lang="en" sz="1100">
                <a:solidFill>
                  <a:schemeClr val="dk1"/>
                </a:solidFill>
              </a:rPr>
              <a:t> | </a:t>
            </a:r>
            <a:r>
              <a:rPr b="1" lang="en" sz="1100">
                <a:solidFill>
                  <a:schemeClr val="dk1"/>
                </a:solidFill>
              </a:rPr>
              <a:t>Date:</a:t>
            </a:r>
            <a:r>
              <a:rPr lang="en" sz="1100">
                <a:solidFill>
                  <a:schemeClr val="dk1"/>
                </a:solidFill>
              </a:rPr>
              <a:t> </a:t>
            </a:r>
            <a:r>
              <a:rPr lang="en" sz="1100">
                <a:solidFill>
                  <a:srgbClr val="9900FF"/>
                </a:solidFill>
              </a:rPr>
              <a:t>[MM/DD/YYYY]</a:t>
            </a:r>
            <a:endParaRPr>
              <a:solidFill>
                <a:srgbClr val="9900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a:t>GuardLar</a:t>
            </a:r>
            <a:r>
              <a:rPr b="1" lang="en"/>
              <a:t> personas</a:t>
            </a:r>
            <a:endParaRPr b="1"/>
          </a:p>
        </p:txBody>
      </p:sp>
      <p:sp>
        <p:nvSpPr>
          <p:cNvPr id="128" name="Google Shape;128;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Analysis of customer personas</a:t>
            </a:r>
            <a:endParaRPr/>
          </a:p>
        </p:txBody>
      </p:sp>
      <p:sp>
        <p:nvSpPr>
          <p:cNvPr id="129" name="Google Shape;129;p22"/>
          <p:cNvSpPr txBox="1"/>
          <p:nvPr/>
        </p:nvSpPr>
        <p:spPr>
          <a:xfrm>
            <a:off x="311700" y="3576550"/>
            <a:ext cx="3741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chemeClr val="dk1"/>
                </a:solidFill>
              </a:rPr>
              <a:t>Owner:</a:t>
            </a:r>
            <a:r>
              <a:rPr lang="en" sz="1100">
                <a:solidFill>
                  <a:schemeClr val="dk1"/>
                </a:solidFill>
              </a:rPr>
              <a:t> </a:t>
            </a:r>
            <a:r>
              <a:rPr lang="en" sz="1100">
                <a:solidFill>
                  <a:srgbClr val="9900FF"/>
                </a:solidFill>
              </a:rPr>
              <a:t>Sergio Lozano Alvarez</a:t>
            </a:r>
            <a:endParaRPr sz="1100">
              <a:solidFill>
                <a:srgbClr val="9900FF"/>
              </a:solidFill>
            </a:endParaRPr>
          </a:p>
          <a:p>
            <a:pPr indent="0" lvl="0" marL="0" rtl="0" algn="l">
              <a:spcBef>
                <a:spcPts val="0"/>
              </a:spcBef>
              <a:spcAft>
                <a:spcPts val="0"/>
              </a:spcAft>
              <a:buNone/>
            </a:pPr>
            <a:r>
              <a:rPr b="1" lang="en" sz="1100">
                <a:solidFill>
                  <a:schemeClr val="dk1"/>
                </a:solidFill>
              </a:rPr>
              <a:t>Version:</a:t>
            </a:r>
            <a:r>
              <a:rPr lang="en" sz="1100">
                <a:solidFill>
                  <a:schemeClr val="dk1"/>
                </a:solidFill>
              </a:rPr>
              <a:t> </a:t>
            </a:r>
            <a:r>
              <a:rPr lang="en" sz="1100">
                <a:solidFill>
                  <a:srgbClr val="9900FF"/>
                </a:solidFill>
              </a:rPr>
              <a:t>v1.0</a:t>
            </a:r>
            <a:r>
              <a:rPr lang="en" sz="1100">
                <a:solidFill>
                  <a:schemeClr val="dk1"/>
                </a:solidFill>
              </a:rPr>
              <a:t> | </a:t>
            </a:r>
            <a:r>
              <a:rPr b="1" lang="en" sz="1100">
                <a:solidFill>
                  <a:schemeClr val="dk1"/>
                </a:solidFill>
              </a:rPr>
              <a:t>Date:</a:t>
            </a:r>
            <a:r>
              <a:rPr lang="en" sz="1100">
                <a:solidFill>
                  <a:schemeClr val="dk1"/>
                </a:solidFill>
              </a:rPr>
              <a:t> </a:t>
            </a:r>
            <a:r>
              <a:rPr lang="en" sz="1100">
                <a:solidFill>
                  <a:srgbClr val="9900FF"/>
                </a:solidFill>
              </a:rPr>
              <a:t>08</a:t>
            </a:r>
            <a:r>
              <a:rPr lang="en" sz="1100">
                <a:solidFill>
                  <a:srgbClr val="9900FF"/>
                </a:solidFill>
              </a:rPr>
              <a:t>/05/2025</a:t>
            </a:r>
            <a:endParaRPr>
              <a:solidFill>
                <a:srgbClr val="99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GuardLar</a:t>
            </a:r>
            <a:endParaRPr/>
          </a:p>
        </p:txBody>
      </p:sp>
      <p:sp>
        <p:nvSpPr>
          <p:cNvPr id="135" name="Google Shape;135;p23"/>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fontScale="70000" lnSpcReduction="10000"/>
          </a:bodyPr>
          <a:lstStyle/>
          <a:p>
            <a:pPr indent="0" lvl="0" marL="0" rtl="0" algn="ctr">
              <a:spcBef>
                <a:spcPts val="0"/>
              </a:spcBef>
              <a:spcAft>
                <a:spcPts val="0"/>
              </a:spcAft>
              <a:buNone/>
            </a:pPr>
            <a:r>
              <a:rPr lang="en"/>
              <a:t>GuardLar is an AI-powered cybersecurity platform developed in Europe, specifically designed for mid-market fintech companies (e.g., challenger banks, payment processors, online lenders) in the EU.</a:t>
            </a:r>
            <a:endParaRPr/>
          </a:p>
        </p:txBody>
      </p:sp>
      <p:sp>
        <p:nvSpPr>
          <p:cNvPr id="136" name="Google Shape;136;p23"/>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fontScale="70000" lnSpcReduction="20000"/>
          </a:bodyPr>
          <a:lstStyle/>
          <a:p>
            <a:pPr indent="0" lvl="0" marL="0" rtl="0" algn="l">
              <a:spcBef>
                <a:spcPts val="0"/>
              </a:spcBef>
              <a:spcAft>
                <a:spcPts val="0"/>
              </a:spcAft>
              <a:buClr>
                <a:schemeClr val="dk1"/>
              </a:buClr>
              <a:buSzPct val="61111"/>
              <a:buFont typeface="Arial"/>
              <a:buNone/>
            </a:pPr>
            <a:r>
              <a:rPr b="1" lang="en">
                <a:solidFill>
                  <a:srgbClr val="434343"/>
                </a:solidFill>
              </a:rPr>
              <a:t>Real-time Fraud Detection</a:t>
            </a:r>
            <a:r>
              <a:rPr lang="en">
                <a:solidFill>
                  <a:srgbClr val="434343"/>
                </a:solidFill>
              </a:rPr>
              <a:t>: AI algorithms identify suspicious transactions and user behavior patterns to prevent internal and external fraud.</a:t>
            </a:r>
            <a:endParaRPr>
              <a:solidFill>
                <a:srgbClr val="434343"/>
              </a:solidFill>
            </a:endParaRPr>
          </a:p>
          <a:p>
            <a:pPr indent="0" lvl="0" marL="0" rtl="0" algn="l">
              <a:spcBef>
                <a:spcPts val="1200"/>
              </a:spcBef>
              <a:spcAft>
                <a:spcPts val="0"/>
              </a:spcAft>
              <a:buClr>
                <a:schemeClr val="dk1"/>
              </a:buClr>
              <a:buSzPct val="61111"/>
              <a:buFont typeface="Arial"/>
              <a:buNone/>
            </a:pPr>
            <a:r>
              <a:t/>
            </a:r>
            <a:endParaRPr>
              <a:solidFill>
                <a:srgbClr val="434343"/>
              </a:solidFill>
            </a:endParaRPr>
          </a:p>
          <a:p>
            <a:pPr indent="0" lvl="0" marL="0" rtl="0" algn="l">
              <a:spcBef>
                <a:spcPts val="1200"/>
              </a:spcBef>
              <a:spcAft>
                <a:spcPts val="0"/>
              </a:spcAft>
              <a:buClr>
                <a:schemeClr val="dk1"/>
              </a:buClr>
              <a:buSzPct val="61111"/>
              <a:buFont typeface="Arial"/>
              <a:buNone/>
            </a:pPr>
            <a:r>
              <a:rPr b="1" lang="en">
                <a:solidFill>
                  <a:srgbClr val="434343"/>
                </a:solidFill>
              </a:rPr>
              <a:t>Customer Data Protection: </a:t>
            </a:r>
            <a:r>
              <a:rPr lang="en">
                <a:solidFill>
                  <a:srgbClr val="434343"/>
                </a:solidFill>
              </a:rPr>
              <a:t>Encrypted data storage, compliance with GDPR, DORA, and other European regulations.</a:t>
            </a:r>
            <a:endParaRPr>
              <a:solidFill>
                <a:srgbClr val="434343"/>
              </a:solidFill>
            </a:endParaRPr>
          </a:p>
          <a:p>
            <a:pPr indent="0" lvl="0" marL="0" rtl="0" algn="l">
              <a:spcBef>
                <a:spcPts val="1200"/>
              </a:spcBef>
              <a:spcAft>
                <a:spcPts val="0"/>
              </a:spcAft>
              <a:buClr>
                <a:schemeClr val="dk1"/>
              </a:buClr>
              <a:buSzPct val="61111"/>
              <a:buFont typeface="Arial"/>
              <a:buNone/>
            </a:pPr>
            <a:r>
              <a:t/>
            </a:r>
            <a:endParaRPr>
              <a:solidFill>
                <a:srgbClr val="434343"/>
              </a:solidFill>
            </a:endParaRPr>
          </a:p>
          <a:p>
            <a:pPr indent="0" lvl="0" marL="0" rtl="0" algn="l">
              <a:spcBef>
                <a:spcPts val="1200"/>
              </a:spcBef>
              <a:spcAft>
                <a:spcPts val="0"/>
              </a:spcAft>
              <a:buClr>
                <a:schemeClr val="dk1"/>
              </a:buClr>
              <a:buSzPct val="61111"/>
              <a:buFont typeface="Arial"/>
              <a:buNone/>
            </a:pPr>
            <a:r>
              <a:rPr b="1" lang="en">
                <a:solidFill>
                  <a:srgbClr val="434343"/>
                </a:solidFill>
              </a:rPr>
              <a:t>User Verification &amp; Transaction Dispute Resolution:</a:t>
            </a:r>
            <a:r>
              <a:rPr lang="en">
                <a:solidFill>
                  <a:srgbClr val="434343"/>
                </a:solidFill>
              </a:rPr>
              <a:t> Advanced identity verification and immutable ledger for transaction history, aiding in efficient dispute resolution and reducing chargebacks.</a:t>
            </a:r>
            <a:endParaRPr>
              <a:solidFill>
                <a:srgbClr val="434343"/>
              </a:solidFil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title="head-of-risk-compliance.png"/>
          <p:cNvPicPr preferRelativeResize="0"/>
          <p:nvPr/>
        </p:nvPicPr>
        <p:blipFill>
          <a:blip r:embed="rId3">
            <a:alphaModFix/>
          </a:blip>
          <a:stretch>
            <a:fillRect/>
          </a:stretch>
        </p:blipFill>
        <p:spPr>
          <a:xfrm>
            <a:off x="311700" y="1152475"/>
            <a:ext cx="2616901" cy="2235300"/>
          </a:xfrm>
          <a:prstGeom prst="rect">
            <a:avLst/>
          </a:prstGeom>
          <a:noFill/>
          <a:ln>
            <a:noFill/>
          </a:ln>
        </p:spPr>
      </p:pic>
      <p:pic>
        <p:nvPicPr>
          <p:cNvPr id="142" name="Google Shape;142;p24" title="legal-counsel.png"/>
          <p:cNvPicPr preferRelativeResize="0"/>
          <p:nvPr/>
        </p:nvPicPr>
        <p:blipFill>
          <a:blip r:embed="rId4">
            <a:alphaModFix/>
          </a:blip>
          <a:stretch>
            <a:fillRect/>
          </a:stretch>
        </p:blipFill>
        <p:spPr>
          <a:xfrm>
            <a:off x="6227700" y="1152475"/>
            <a:ext cx="2616901" cy="2235300"/>
          </a:xfrm>
          <a:prstGeom prst="rect">
            <a:avLst/>
          </a:prstGeom>
          <a:noFill/>
          <a:ln>
            <a:noFill/>
          </a:ln>
        </p:spPr>
      </p:pic>
      <p:pic>
        <p:nvPicPr>
          <p:cNvPr id="143" name="Google Shape;143;p24" title="security-analyst.png"/>
          <p:cNvPicPr preferRelativeResize="0"/>
          <p:nvPr/>
        </p:nvPicPr>
        <p:blipFill>
          <a:blip r:embed="rId5">
            <a:alphaModFix/>
          </a:blip>
          <a:stretch>
            <a:fillRect/>
          </a:stretch>
        </p:blipFill>
        <p:spPr>
          <a:xfrm>
            <a:off x="3269700" y="1152475"/>
            <a:ext cx="2616901" cy="2235300"/>
          </a:xfrm>
          <a:prstGeom prst="rect">
            <a:avLst/>
          </a:prstGeom>
          <a:noFill/>
          <a:ln>
            <a:noFill/>
          </a:ln>
        </p:spPr>
      </p:pic>
      <p:sp>
        <p:nvSpPr>
          <p:cNvPr id="144" name="Google Shape;144;p24"/>
          <p:cNvSpPr txBox="1"/>
          <p:nvPr>
            <p:ph type="title"/>
          </p:nvPr>
        </p:nvSpPr>
        <p:spPr>
          <a:xfrm>
            <a:off x="311700" y="445025"/>
            <a:ext cx="7854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Persona Types</a:t>
            </a:r>
            <a:endParaRPr b="1"/>
          </a:p>
        </p:txBody>
      </p:sp>
      <p:sp>
        <p:nvSpPr>
          <p:cNvPr id="145" name="Google Shape;145;p24"/>
          <p:cNvSpPr txBox="1"/>
          <p:nvPr>
            <p:ph idx="1" type="body"/>
          </p:nvPr>
        </p:nvSpPr>
        <p:spPr>
          <a:xfrm>
            <a:off x="311700" y="1152475"/>
            <a:ext cx="2616900" cy="2235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highlight>
                  <a:srgbClr val="F5F5F2"/>
                </a:highlight>
              </a:rPr>
              <a:t>Buyer Persona:</a:t>
            </a:r>
            <a:endParaRPr b="1" sz="1200">
              <a:highlight>
                <a:srgbClr val="F5F5F2"/>
              </a:highlight>
            </a:endParaRPr>
          </a:p>
          <a:p>
            <a:pPr indent="0" lvl="0" marL="0" rtl="0" algn="l">
              <a:spcBef>
                <a:spcPts val="785"/>
              </a:spcBef>
              <a:spcAft>
                <a:spcPts val="785"/>
              </a:spcAft>
              <a:buNone/>
            </a:pPr>
            <a:r>
              <a:t/>
            </a:r>
            <a:endParaRPr sz="916"/>
          </a:p>
        </p:txBody>
      </p:sp>
      <p:sp>
        <p:nvSpPr>
          <p:cNvPr id="146" name="Google Shape;146;p24"/>
          <p:cNvSpPr txBox="1"/>
          <p:nvPr>
            <p:ph idx="2" type="body"/>
          </p:nvPr>
        </p:nvSpPr>
        <p:spPr>
          <a:xfrm>
            <a:off x="3269711" y="1152475"/>
            <a:ext cx="2616900" cy="2235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highlight>
                  <a:srgbClr val="F5F5F2"/>
                </a:highlight>
              </a:rPr>
              <a:t>User Persona:</a:t>
            </a:r>
            <a:endParaRPr b="1" sz="1200">
              <a:highlight>
                <a:srgbClr val="F5F5F2"/>
              </a:highlight>
            </a:endParaRPr>
          </a:p>
          <a:p>
            <a:pPr indent="0" lvl="0" marL="0" rtl="0" algn="l">
              <a:spcBef>
                <a:spcPts val="785"/>
              </a:spcBef>
              <a:spcAft>
                <a:spcPts val="785"/>
              </a:spcAft>
              <a:buNone/>
            </a:pPr>
            <a:r>
              <a:t/>
            </a:r>
            <a:endParaRPr sz="916"/>
          </a:p>
        </p:txBody>
      </p:sp>
      <p:sp>
        <p:nvSpPr>
          <p:cNvPr id="147" name="Google Shape;147;p24"/>
          <p:cNvSpPr txBox="1"/>
          <p:nvPr>
            <p:ph idx="1" type="body"/>
          </p:nvPr>
        </p:nvSpPr>
        <p:spPr>
          <a:xfrm>
            <a:off x="6227729" y="1152475"/>
            <a:ext cx="2616900" cy="2235300"/>
          </a:xfrm>
          <a:prstGeom prst="rect">
            <a:avLst/>
          </a:prstGeom>
          <a:ln cap="flat" cmpd="sng" w="6250">
            <a:solidFill>
              <a:schemeClr val="dk1"/>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highlight>
                  <a:srgbClr val="F5F5F2"/>
                </a:highlight>
              </a:rPr>
              <a:t>Influencer Persona:</a:t>
            </a:r>
            <a:endParaRPr b="1" sz="1200">
              <a:highlight>
                <a:srgbClr val="F5F5F2"/>
              </a:highlight>
            </a:endParaRPr>
          </a:p>
          <a:p>
            <a:pPr indent="0" lvl="0" marL="0" rtl="0" algn="l">
              <a:spcBef>
                <a:spcPts val="785"/>
              </a:spcBef>
              <a:spcAft>
                <a:spcPts val="785"/>
              </a:spcAft>
              <a:buNone/>
            </a:pPr>
            <a:r>
              <a:t/>
            </a:r>
            <a:endParaRPr sz="916"/>
          </a:p>
        </p:txBody>
      </p:sp>
      <p:sp>
        <p:nvSpPr>
          <p:cNvPr id="148" name="Google Shape;148;p24"/>
          <p:cNvSpPr txBox="1"/>
          <p:nvPr>
            <p:ph idx="1" type="body"/>
          </p:nvPr>
        </p:nvSpPr>
        <p:spPr>
          <a:xfrm>
            <a:off x="311688"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Head of Risk &amp; Compliance</a:t>
            </a:r>
            <a:endParaRPr b="1" sz="1200"/>
          </a:p>
          <a:p>
            <a:pPr indent="0" lvl="0" marL="0" rtl="0" algn="l">
              <a:spcBef>
                <a:spcPts val="785"/>
              </a:spcBef>
              <a:spcAft>
                <a:spcPts val="0"/>
              </a:spcAft>
              <a:buNone/>
            </a:pPr>
            <a:r>
              <a:rPr lang="en" sz="1000"/>
              <a:t>Decision-makers who purchase or approve the product</a:t>
            </a:r>
            <a:endParaRPr sz="1000"/>
          </a:p>
          <a:p>
            <a:pPr indent="0" lvl="0" marL="0" rtl="0" algn="l">
              <a:spcBef>
                <a:spcPts val="785"/>
              </a:spcBef>
              <a:spcAft>
                <a:spcPts val="785"/>
              </a:spcAft>
              <a:buNone/>
            </a:pPr>
            <a:r>
              <a:rPr lang="en" sz="916"/>
              <a:t>“Compliance isn't just a tick-box exercise; it's about our customers' trust and our future growth</a:t>
            </a:r>
            <a:r>
              <a:rPr lang="en" sz="916"/>
              <a:t>. One misstep can cost us everything.</a:t>
            </a:r>
            <a:r>
              <a:rPr lang="en" sz="916"/>
              <a:t>”</a:t>
            </a:r>
            <a:endParaRPr sz="916"/>
          </a:p>
        </p:txBody>
      </p:sp>
      <p:sp>
        <p:nvSpPr>
          <p:cNvPr id="149" name="Google Shape;149;p24"/>
          <p:cNvSpPr txBox="1"/>
          <p:nvPr>
            <p:ph idx="2" type="body"/>
          </p:nvPr>
        </p:nvSpPr>
        <p:spPr>
          <a:xfrm>
            <a:off x="3269697"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Security Operations Analyst</a:t>
            </a:r>
            <a:endParaRPr b="1" sz="1200"/>
          </a:p>
          <a:p>
            <a:pPr indent="0" lvl="0" marL="0" rtl="0" algn="l">
              <a:spcBef>
                <a:spcPts val="785"/>
              </a:spcBef>
              <a:spcAft>
                <a:spcPts val="0"/>
              </a:spcAft>
              <a:buNone/>
            </a:pPr>
            <a:r>
              <a:rPr lang="en" sz="1000"/>
              <a:t>End users who engage with the product</a:t>
            </a:r>
            <a:endParaRPr sz="1000"/>
          </a:p>
          <a:p>
            <a:pPr indent="0" lvl="0" marL="0" rtl="0" algn="l">
              <a:spcBef>
                <a:spcPts val="785"/>
              </a:spcBef>
              <a:spcAft>
                <a:spcPts val="785"/>
              </a:spcAft>
              <a:buNone/>
            </a:pPr>
            <a:br>
              <a:rPr lang="en" sz="916"/>
            </a:br>
            <a:r>
              <a:rPr lang="en" sz="916"/>
              <a:t>“I need tools telling me what's going on, not flooding me with alerts I have to check manually. My time is better spent stopping real threats.”</a:t>
            </a:r>
            <a:endParaRPr sz="916"/>
          </a:p>
        </p:txBody>
      </p:sp>
      <p:sp>
        <p:nvSpPr>
          <p:cNvPr id="150" name="Google Shape;150;p24"/>
          <p:cNvSpPr txBox="1"/>
          <p:nvPr>
            <p:ph idx="1" type="body"/>
          </p:nvPr>
        </p:nvSpPr>
        <p:spPr>
          <a:xfrm>
            <a:off x="6227714"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Legal Counsel</a:t>
            </a:r>
            <a:endParaRPr b="1" sz="1200"/>
          </a:p>
          <a:p>
            <a:pPr indent="0" lvl="0" marL="0" rtl="0" algn="l">
              <a:spcBef>
                <a:spcPts val="785"/>
              </a:spcBef>
              <a:spcAft>
                <a:spcPts val="0"/>
              </a:spcAft>
              <a:buNone/>
            </a:pPr>
            <a:r>
              <a:rPr lang="en" sz="1000"/>
              <a:t>Internal advocates or advisors</a:t>
            </a:r>
            <a:endParaRPr sz="1000"/>
          </a:p>
          <a:p>
            <a:pPr indent="0" lvl="0" marL="0" rtl="0" algn="l">
              <a:spcBef>
                <a:spcPts val="785"/>
              </a:spcBef>
              <a:spcAft>
                <a:spcPts val="785"/>
              </a:spcAft>
              <a:buNone/>
            </a:pPr>
            <a:br>
              <a:rPr lang="en" sz="916"/>
            </a:br>
            <a:r>
              <a:rPr lang="en" sz="916"/>
              <a:t>“P</a:t>
            </a:r>
            <a:r>
              <a:rPr lang="en" sz="916"/>
              <a:t>rovable compliance an</a:t>
            </a:r>
            <a:r>
              <a:rPr lang="en" sz="916"/>
              <a:t>d irrefutable transaction data are non-negotiable. It's about minimizing future litigation risk.”</a:t>
            </a:r>
            <a:endParaRPr sz="916"/>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Buyer Persona</a:t>
            </a:r>
            <a:endParaRPr/>
          </a:p>
        </p:txBody>
      </p:sp>
      <p:sp>
        <p:nvSpPr>
          <p:cNvPr id="156" name="Google Shape;156;p25"/>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Fill in each section based on research and data:</a:t>
            </a:r>
            <a:endParaRPr sz="1000">
              <a:solidFill>
                <a:srgbClr val="41354B"/>
              </a:solidFill>
              <a:latin typeface="Calibri"/>
              <a:ea typeface="Calibri"/>
              <a:cs typeface="Calibri"/>
              <a:sym typeface="Calibri"/>
            </a:endParaRPr>
          </a:p>
        </p:txBody>
      </p:sp>
      <p:graphicFrame>
        <p:nvGraphicFramePr>
          <p:cNvPr id="157" name="Google Shape;157;p25"/>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Elena Muller - </a:t>
                      </a:r>
                      <a:r>
                        <a:rPr lang="en" sz="1100">
                          <a:solidFill>
                            <a:schemeClr val="dk1"/>
                          </a:solidFill>
                        </a:rPr>
                        <a:t>Head of Risk &amp; Compliance</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Elena is Head of Risk &amp; Compliance at MerQry Payments, a mid-market fintech </a:t>
                      </a:r>
                      <a:r>
                        <a:rPr b="0" lang="en" sz="900">
                          <a:solidFill>
                            <a:schemeClr val="dk1"/>
                          </a:solidFill>
                        </a:rPr>
                        <a:t>(250 employees, €150M revenue, HQ in Berlin), rapidly </a:t>
                      </a:r>
                      <a:r>
                        <a:rPr b="0" lang="en" sz="900">
                          <a:solidFill>
                            <a:schemeClr val="dk1"/>
                          </a:solidFill>
                        </a:rPr>
                        <a:t>expanding online payment processor, serving EU market.</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solidFill>
                            <a:schemeClr val="dk1"/>
                          </a:solidFill>
                        </a:rPr>
                        <a:t>Her job is deeply</a:t>
                      </a:r>
                      <a:r>
                        <a:rPr lang="en" sz="900">
                          <a:solidFill>
                            <a:schemeClr val="dk1"/>
                          </a:solidFill>
                        </a:rPr>
                        <a:t> established in the EU’s financial regulations like PSD2, DORA and GDPR, (and ever-changing landscape) and her primary concern is ensuring the company remains compliant while mitigating financial and reputational risks from fraud. </a:t>
                      </a:r>
                      <a:r>
                        <a:rPr lang="en" sz="900"/>
                        <a:t>Manages regulatory adherence, fraud prevention strategies, risk assessments, and internal audit processes. Directly reports to the CFO and frequently interacts with the CEO and legal department.</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Ensure absolute compliance with PSD2, GDPR, and other relevant EU financial regulations. </a:t>
                      </a:r>
                      <a:r>
                        <a:rPr lang="en" sz="900"/>
                        <a:t>Maintain company reputation and avoid regulatory fines. </a:t>
                      </a:r>
                      <a:r>
                        <a:rPr lang="en" sz="900"/>
                        <a:t>Minimize financial losses due to internal and external fraud. </a:t>
                      </a:r>
                      <a:r>
                        <a:rPr lang="en" sz="900"/>
                        <a:t>Streamline the process for handling transaction disputes and chargebacks.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Struggling to keep up with the pace of evolving EU financial regulations and fraud tactics. </a:t>
                      </a:r>
                      <a:endParaRPr sz="900"/>
                    </a:p>
                    <a:p>
                      <a:pPr indent="0" lvl="0" marL="0" rtl="0" algn="l">
                        <a:spcBef>
                          <a:spcPts val="0"/>
                        </a:spcBef>
                        <a:spcAft>
                          <a:spcPts val="0"/>
                        </a:spcAft>
                        <a:buClr>
                          <a:schemeClr val="dk1"/>
                        </a:buClr>
                        <a:buSzPts val="1100"/>
                        <a:buFont typeface="Arial"/>
                        <a:buNone/>
                      </a:pPr>
                      <a:r>
                        <a:rPr lang="en" sz="900"/>
                        <a:t>Existing fraud detection systems are often manual, slow, and generate too many false positives. </a:t>
                      </a:r>
                      <a:endParaRPr sz="900"/>
                    </a:p>
                    <a:p>
                      <a:pPr indent="0" lvl="0" marL="0" rtl="0" algn="l">
                        <a:spcBef>
                          <a:spcPts val="0"/>
                        </a:spcBef>
                        <a:spcAft>
                          <a:spcPts val="0"/>
                        </a:spcAft>
                        <a:buClr>
                          <a:schemeClr val="dk1"/>
                        </a:buClr>
                        <a:buSzPts val="1100"/>
                        <a:buFont typeface="Arial"/>
                        <a:buNone/>
                      </a:pPr>
                      <a:r>
                        <a:rPr lang="en" sz="900"/>
                        <a:t>No clear trails for transaction disputes leads to lengthy resolution times and more chargebacks. </a:t>
                      </a:r>
                      <a:endParaRPr sz="900"/>
                    </a:p>
                    <a:p>
                      <a:pPr indent="0" lvl="0" marL="0" rtl="0" algn="l">
                        <a:spcBef>
                          <a:spcPts val="0"/>
                        </a:spcBef>
                        <a:spcAft>
                          <a:spcPts val="0"/>
                        </a:spcAft>
                        <a:buClr>
                          <a:schemeClr val="dk1"/>
                        </a:buClr>
                        <a:buSzPts val="1100"/>
                        <a:buFont typeface="Arial"/>
                        <a:buNone/>
                      </a:pPr>
                      <a:r>
                        <a:rPr lang="en" sz="900"/>
                        <a:t>Fear of a major data breach or fraud incident causing financial penalties and loss of trust.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Protecting the company's integrity and long-term viability. </a:t>
                      </a:r>
                      <a:endParaRPr sz="900"/>
                    </a:p>
                    <a:p>
                      <a:pPr indent="0" lvl="0" marL="0" rtl="0" algn="l">
                        <a:spcBef>
                          <a:spcPts val="0"/>
                        </a:spcBef>
                        <a:spcAft>
                          <a:spcPts val="0"/>
                        </a:spcAft>
                        <a:buClr>
                          <a:schemeClr val="dk1"/>
                        </a:buClr>
                        <a:buSzPts val="1100"/>
                        <a:buFont typeface="Arial"/>
                        <a:buNone/>
                      </a:pPr>
                      <a:r>
                        <a:rPr lang="en" sz="900"/>
                        <a:t>D</a:t>
                      </a:r>
                      <a:r>
                        <a:rPr lang="en" sz="900"/>
                        <a:t>emonstrating tangible ROI of compliance and</a:t>
                      </a:r>
                      <a:r>
                        <a:rPr lang="en" sz="900"/>
                        <a:t> proactive risk management. </a:t>
                      </a:r>
                      <a:endParaRPr sz="900"/>
                    </a:p>
                    <a:p>
                      <a:pPr indent="0" lvl="0" marL="0" rtl="0" algn="l">
                        <a:spcBef>
                          <a:spcPts val="0"/>
                        </a:spcBef>
                        <a:spcAft>
                          <a:spcPts val="0"/>
                        </a:spcAft>
                        <a:buClr>
                          <a:schemeClr val="dk1"/>
                        </a:buClr>
                        <a:buSzPts val="1100"/>
                        <a:buFont typeface="Arial"/>
                        <a:buNone/>
                      </a:pPr>
                      <a:r>
                        <a:rPr lang="en" sz="900"/>
                        <a:t>Ensuring peace of mind knowing the company's security posture is robust. </a:t>
                      </a:r>
                      <a:endParaRPr sz="900"/>
                    </a:p>
                    <a:p>
                      <a:pPr indent="0" lvl="0" marL="0" rtl="0" algn="l">
                        <a:spcBef>
                          <a:spcPts val="0"/>
                        </a:spcBef>
                        <a:spcAft>
                          <a:spcPts val="0"/>
                        </a:spcAft>
                        <a:buClr>
                          <a:schemeClr val="dk1"/>
                        </a:buClr>
                        <a:buSzPts val="1100"/>
                        <a:buFont typeface="Arial"/>
                        <a:buNone/>
                      </a:pPr>
                      <a:r>
                        <a:rPr lang="en" sz="900"/>
                        <a:t>Building a reputation for leading a secure and compliant fintech</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Objections</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Cost of a new system outweighs current fraud losses. Existing solutions is good </a:t>
                      </a:r>
                      <a:r>
                        <a:rPr lang="en" sz="900"/>
                        <a:t>enough</a:t>
                      </a:r>
                      <a:r>
                        <a:rPr lang="en" sz="900"/>
                        <a:t> for now. The integration process disrupts current operations. Scalability for future regulatory changes.</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158" name="Google Shape;158;p25"/>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59" name="Google Shape;159;p25" title="head-of-risk-compliance.png"/>
          <p:cNvPicPr preferRelativeResize="0"/>
          <p:nvPr/>
        </p:nvPicPr>
        <p:blipFill>
          <a:blip r:embed="rId3">
            <a:alphaModFix/>
          </a:blip>
          <a:stretch>
            <a:fillRect/>
          </a:stretch>
        </p:blipFill>
        <p:spPr>
          <a:xfrm>
            <a:off x="6962675" y="1245275"/>
            <a:ext cx="1927500" cy="1927500"/>
          </a:xfrm>
          <a:prstGeom prst="roundRect">
            <a:avLst>
              <a:gd fmla="val 16667" name="adj"/>
            </a:avLst>
          </a:prstGeom>
          <a:noFill/>
          <a:ln>
            <a:noFill/>
          </a:ln>
        </p:spPr>
      </p:pic>
      <p:sp>
        <p:nvSpPr>
          <p:cNvPr id="160" name="Google Shape;160;p25"/>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solidFill>
                  <a:schemeClr val="dk1"/>
                </a:solidFill>
              </a:rPr>
              <a:t>P</a:t>
            </a:r>
            <a:r>
              <a:rPr lang="en" sz="700">
                <a:solidFill>
                  <a:schemeClr val="dk1"/>
                </a:solidFill>
              </a:rPr>
              <a:t>urchasing cycle is 4-7 months and involves multiple stakeholders and a proof-of-concept. It starts with </a:t>
            </a:r>
            <a:r>
              <a:rPr lang="en" sz="700"/>
              <a:t>research after a compliance audit concern or a fraud incident. She consults with IT Security, Legal, and other teams. She relies on industry analyst reports (</a:t>
            </a:r>
            <a:r>
              <a:rPr lang="en" sz="700"/>
              <a:t>e.g., </a:t>
            </a:r>
            <a:r>
              <a:rPr lang="en" sz="700"/>
              <a:t>Forrester, Gartner), regulatory bodies, and peer recommendations. She requires compliance mappings, ROI projections on fraud reduction, and robust security certifications (ISO 27001). </a:t>
            </a:r>
            <a:endParaRPr sz="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6"/>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User Persona</a:t>
            </a:r>
            <a:endParaRPr/>
          </a:p>
        </p:txBody>
      </p:sp>
      <p:sp>
        <p:nvSpPr>
          <p:cNvPr id="166" name="Google Shape;166;p26"/>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Fill in each section based on research and data, focus on their direct interaction with the product.</a:t>
            </a:r>
            <a:endParaRPr sz="1000">
              <a:solidFill>
                <a:srgbClr val="41354B"/>
              </a:solidFill>
              <a:latin typeface="Calibri"/>
              <a:ea typeface="Calibri"/>
              <a:cs typeface="Calibri"/>
              <a:sym typeface="Calibri"/>
            </a:endParaRPr>
          </a:p>
        </p:txBody>
      </p:sp>
      <p:graphicFrame>
        <p:nvGraphicFramePr>
          <p:cNvPr id="167" name="Google Shape;167;p26"/>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Joseph Duveux - Security Ops. Analyst</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Joseph</a:t>
                      </a:r>
                      <a:r>
                        <a:rPr b="0" lang="en" sz="900">
                          <a:solidFill>
                            <a:schemeClr val="dk1"/>
                          </a:solidFill>
                        </a:rPr>
                        <a:t> is Security Ops. Analyst at MerQry Payments, a mid-market fintech (250 employees, €150M revenue, HQ in Berlin), rapidly expanding online payment processor, serving EU market.</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Highly proficient with various security tools and scripting languages, he monitors logs and events, analyzes suspicious transactions flagged by current systems, investigates potential fraud cases, assists with incident response, prepares security reports, and provides data for dispute resolution.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Rapidly identify true fraud incidents without being overwhelmed by false positives. </a:t>
                      </a:r>
                      <a:endParaRPr sz="900"/>
                    </a:p>
                    <a:p>
                      <a:pPr indent="0" lvl="0" marL="0" rtl="0" algn="l">
                        <a:spcBef>
                          <a:spcPts val="0"/>
                        </a:spcBef>
                        <a:spcAft>
                          <a:spcPts val="0"/>
                        </a:spcAft>
                        <a:buClr>
                          <a:schemeClr val="dk1"/>
                        </a:buClr>
                        <a:buSzPts val="1100"/>
                        <a:buFont typeface="Arial"/>
                        <a:buNone/>
                      </a:pPr>
                      <a:r>
                        <a:rPr lang="en" sz="900"/>
                        <a:t>Gain clear visibility into user behavior for both security and dispute resolution. </a:t>
                      </a:r>
                      <a:endParaRPr sz="900"/>
                    </a:p>
                    <a:p>
                      <a:pPr indent="0" lvl="0" marL="0" rtl="0" algn="l">
                        <a:spcBef>
                          <a:spcPts val="0"/>
                        </a:spcBef>
                        <a:spcAft>
                          <a:spcPts val="0"/>
                        </a:spcAft>
                        <a:buClr>
                          <a:schemeClr val="dk1"/>
                        </a:buClr>
                        <a:buSzPts val="1100"/>
                        <a:buFont typeface="Arial"/>
                        <a:buNone/>
                      </a:pPr>
                      <a:r>
                        <a:rPr lang="en" sz="900"/>
                        <a:t>Automate routine security and data collection tasks to focus on complex threat analysis. </a:t>
                      </a:r>
                      <a:endParaRPr sz="900"/>
                    </a:p>
                    <a:p>
                      <a:pPr indent="0" lvl="0" marL="0" rtl="0" algn="l">
                        <a:spcBef>
                          <a:spcPts val="0"/>
                        </a:spcBef>
                        <a:spcAft>
                          <a:spcPts val="0"/>
                        </a:spcAft>
                        <a:buClr>
                          <a:schemeClr val="dk1"/>
                        </a:buClr>
                        <a:buSzPts val="1100"/>
                        <a:buFont typeface="Arial"/>
                        <a:buNone/>
                      </a:pPr>
                      <a:r>
                        <a:rPr lang="en" sz="900"/>
                        <a:t>Efficiently retrieve and present data for transaction dispute evidence.</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Alert fatigue from their current tool, making it hard to prioritize real threats. </a:t>
                      </a:r>
                      <a:endParaRPr sz="900"/>
                    </a:p>
                    <a:p>
                      <a:pPr indent="0" lvl="0" marL="0" rtl="0" algn="l">
                        <a:spcBef>
                          <a:spcPts val="0"/>
                        </a:spcBef>
                        <a:spcAft>
                          <a:spcPts val="0"/>
                        </a:spcAft>
                        <a:buClr>
                          <a:schemeClr val="dk1"/>
                        </a:buClr>
                        <a:buSzPts val="1100"/>
                        <a:buFont typeface="Arial"/>
                        <a:buNone/>
                      </a:pPr>
                      <a:r>
                        <a:rPr lang="en" sz="900"/>
                        <a:t>Disparate tools for </a:t>
                      </a:r>
                      <a:r>
                        <a:rPr lang="en" sz="900"/>
                        <a:t>fraud detection, user verification</a:t>
                      </a:r>
                      <a:r>
                        <a:rPr lang="en" sz="900"/>
                        <a:t>,</a:t>
                      </a:r>
                      <a:r>
                        <a:rPr lang="en" sz="900"/>
                        <a:t> and transaction data</a:t>
                      </a:r>
                      <a:r>
                        <a:rPr lang="en" sz="900"/>
                        <a:t>,</a:t>
                      </a:r>
                      <a:r>
                        <a:rPr lang="en" sz="900"/>
                        <a:t> requir</a:t>
                      </a:r>
                      <a:r>
                        <a:rPr lang="en" sz="900"/>
                        <a:t>ing</a:t>
                      </a:r>
                      <a:r>
                        <a:rPr lang="en" sz="900"/>
                        <a:t> manual correlation and investigation per alert due lack of actionable insights.</a:t>
                      </a:r>
                      <a:endParaRPr sz="900"/>
                    </a:p>
                    <a:p>
                      <a:pPr indent="0" lvl="0" marL="0" rtl="0" algn="l">
                        <a:spcBef>
                          <a:spcPts val="0"/>
                        </a:spcBef>
                        <a:spcAft>
                          <a:spcPts val="0"/>
                        </a:spcAft>
                        <a:buClr>
                          <a:schemeClr val="dk1"/>
                        </a:buClr>
                        <a:buSzPts val="1100"/>
                        <a:buFont typeface="Arial"/>
                        <a:buNone/>
                      </a:pPr>
                      <a:r>
                        <a:rPr lang="en" sz="900"/>
                        <a:t>Long investigation due to difficulty to verify legitimate user activity for transaction dispute cases.</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Increase efficiency and job satisfaction by focusing on higher-value security work.</a:t>
                      </a:r>
                      <a:endParaRPr sz="900"/>
                    </a:p>
                    <a:p>
                      <a:pPr indent="0" lvl="0" marL="0" rtl="0" algn="l">
                        <a:spcBef>
                          <a:spcPts val="0"/>
                        </a:spcBef>
                        <a:spcAft>
                          <a:spcPts val="0"/>
                        </a:spcAft>
                        <a:buClr>
                          <a:schemeClr val="dk1"/>
                        </a:buClr>
                        <a:buSzPts val="1100"/>
                        <a:buFont typeface="Arial"/>
                        <a:buNone/>
                      </a:pPr>
                      <a:r>
                        <a:rPr lang="en" sz="900"/>
                        <a:t>Contribute directly to reducing the company's fraud losses and improving customer trust.</a:t>
                      </a:r>
                      <a:endParaRPr sz="900"/>
                    </a:p>
                    <a:p>
                      <a:pPr indent="0" lvl="0" marL="0" rtl="0" algn="l">
                        <a:spcBef>
                          <a:spcPts val="0"/>
                        </a:spcBef>
                        <a:spcAft>
                          <a:spcPts val="0"/>
                        </a:spcAft>
                        <a:buClr>
                          <a:schemeClr val="dk1"/>
                        </a:buClr>
                        <a:buSzPts val="1100"/>
                        <a:buFont typeface="Arial"/>
                        <a:buNone/>
                      </a:pPr>
                      <a:r>
                        <a:rPr lang="en" sz="900"/>
                        <a:t>Utilize cutting-edge AI technology to stay ahead of evolving threats.</a:t>
                      </a:r>
                      <a:endParaRPr sz="900"/>
                    </a:p>
                    <a:p>
                      <a:pPr indent="0" lvl="0" marL="0" rtl="0" algn="l">
                        <a:spcBef>
                          <a:spcPts val="0"/>
                        </a:spcBef>
                        <a:spcAft>
                          <a:spcPts val="0"/>
                        </a:spcAft>
                        <a:buClr>
                          <a:schemeClr val="dk1"/>
                        </a:buClr>
                        <a:buSzPts val="1100"/>
                        <a:buFont typeface="Arial"/>
                        <a:buNone/>
                      </a:pPr>
                      <a:r>
                        <a:rPr lang="en" sz="900"/>
                        <a:t>Become a more effective and indispensable member of the security team.</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Current solutions and needed features</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SIEM or log management tool with basic fraud rules engine, and manual database queries for dispute resolution. Desired Features: Real-time behaviour analysis for fraud, identity verification, an immutable ledger for transaction histories, intuitive dashboard with clear visualizations, easy data export for compliance reporting.</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168" name="Google Shape;168;p26"/>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69" name="Google Shape;169;p26" title="security-analyst.png"/>
          <p:cNvPicPr preferRelativeResize="0"/>
          <p:nvPr/>
        </p:nvPicPr>
        <p:blipFill>
          <a:blip r:embed="rId3">
            <a:alphaModFix/>
          </a:blip>
          <a:stretch>
            <a:fillRect/>
          </a:stretch>
        </p:blipFill>
        <p:spPr>
          <a:xfrm>
            <a:off x="6962673" y="1245275"/>
            <a:ext cx="1927500" cy="1927500"/>
          </a:xfrm>
          <a:prstGeom prst="roundRect">
            <a:avLst>
              <a:gd fmla="val 16667" name="adj"/>
            </a:avLst>
          </a:prstGeom>
          <a:noFill/>
          <a:ln>
            <a:noFill/>
          </a:ln>
        </p:spPr>
      </p:pic>
      <p:sp>
        <p:nvSpPr>
          <p:cNvPr id="170" name="Google Shape;170;p26"/>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solidFill>
                  <a:schemeClr val="dk1"/>
                </a:solidFill>
              </a:rPr>
              <a:t>His input is crucial to the buyer persona’s decision. He is the end user who will directly interact with the product.</a:t>
            </a:r>
            <a:endParaRPr sz="700">
              <a:solidFill>
                <a:schemeClr val="dk1"/>
              </a:solidFill>
            </a:endParaRPr>
          </a:p>
          <a:p>
            <a:pPr indent="0" lvl="0" marL="0" rtl="0" algn="l">
              <a:spcBef>
                <a:spcPts val="0"/>
              </a:spcBef>
              <a:spcAft>
                <a:spcPts val="0"/>
              </a:spcAft>
              <a:buClr>
                <a:schemeClr val="dk1"/>
              </a:buClr>
              <a:buSzPts val="1100"/>
              <a:buFont typeface="Arial"/>
              <a:buNone/>
            </a:pPr>
            <a:r>
              <a:rPr lang="en" sz="700">
                <a:solidFill>
                  <a:schemeClr val="dk1"/>
                </a:solidFill>
              </a:rPr>
              <a:t>He evaluates solutions based on how well they address his specific pain points, such as alert fatigue and manual data correlation.</a:t>
            </a:r>
            <a:endParaRPr sz="700">
              <a:solidFill>
                <a:schemeClr val="dk1"/>
              </a:solidFill>
            </a:endParaRPr>
          </a:p>
          <a:p>
            <a:pPr indent="0" lvl="0" marL="0" rtl="0" algn="l">
              <a:spcBef>
                <a:spcPts val="0"/>
              </a:spcBef>
              <a:spcAft>
                <a:spcPts val="0"/>
              </a:spcAft>
              <a:buNone/>
            </a:pPr>
            <a:r>
              <a:rPr lang="en" sz="700">
                <a:solidFill>
                  <a:schemeClr val="dk1"/>
                </a:solidFill>
              </a:rPr>
              <a:t>He values an intuitive dashboard, AI-driven anomaly detection, and automated threat response.</a:t>
            </a:r>
            <a:endParaRPr sz="7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7"/>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Influencer Persona</a:t>
            </a:r>
            <a:endParaRPr/>
          </a:p>
        </p:txBody>
      </p:sp>
      <p:sp>
        <p:nvSpPr>
          <p:cNvPr id="176" name="Google Shape;176;p27"/>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Fill in each section based on research and data only if there's a significant third party influencing the purchase or adoption process.</a:t>
            </a:r>
            <a:endParaRPr sz="1000">
              <a:solidFill>
                <a:srgbClr val="41354B"/>
              </a:solidFill>
              <a:latin typeface="Calibri"/>
              <a:ea typeface="Calibri"/>
              <a:cs typeface="Calibri"/>
              <a:sym typeface="Calibri"/>
            </a:endParaRPr>
          </a:p>
        </p:txBody>
      </p:sp>
      <p:graphicFrame>
        <p:nvGraphicFramePr>
          <p:cNvPr id="177" name="Google Shape;177;p27"/>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Anya Cruz</a:t>
                      </a:r>
                      <a:r>
                        <a:rPr lang="en" sz="1100">
                          <a:solidFill>
                            <a:schemeClr val="dk1"/>
                          </a:solidFill>
                        </a:rPr>
                        <a:t> - Legal Counsel</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 Anya is legal counsel specializing in European financial services law, retained by </a:t>
                      </a:r>
                      <a:r>
                        <a:rPr b="0" lang="en" sz="900">
                          <a:solidFill>
                            <a:schemeClr val="dk1"/>
                          </a:solidFill>
                        </a:rPr>
                        <a:t>MerQry Payments, a mid-market fintech (250 employees, €150M revenue, HQ in Berlin), rapidly expanding online payment processor, serving EU market.</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She advises on legal implications of new technologies and compliance frameworks, ensuring the company's operations are legally sound across all EU jurisdictions. She provides legal expertise to influence procurement, especially for solutions impacting data privacy, fraud liability, and dispute resolution.</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Ensure any new technology adheres strictly to any relevant European legal frameworks. </a:t>
                      </a:r>
                      <a:endParaRPr sz="900"/>
                    </a:p>
                    <a:p>
                      <a:pPr indent="0" lvl="0" marL="0" rtl="0" algn="l">
                        <a:spcBef>
                          <a:spcPts val="0"/>
                        </a:spcBef>
                        <a:spcAft>
                          <a:spcPts val="0"/>
                        </a:spcAft>
                        <a:buClr>
                          <a:schemeClr val="dk1"/>
                        </a:buClr>
                        <a:buSzPts val="1100"/>
                        <a:buFont typeface="Arial"/>
                        <a:buNone/>
                      </a:pPr>
                      <a:r>
                        <a:rPr lang="en" sz="900"/>
                        <a:t>Reduce legal exposure related to fraud incidents and customer data breaches. </a:t>
                      </a:r>
                      <a:endParaRPr sz="900"/>
                    </a:p>
                    <a:p>
                      <a:pPr indent="0" lvl="0" marL="0" rtl="0" algn="l">
                        <a:spcBef>
                          <a:spcPts val="0"/>
                        </a:spcBef>
                        <a:spcAft>
                          <a:spcPts val="0"/>
                        </a:spcAft>
                        <a:buClr>
                          <a:schemeClr val="dk1"/>
                        </a:buClr>
                        <a:buSzPts val="1100"/>
                        <a:buFont typeface="Arial"/>
                        <a:buNone/>
                      </a:pPr>
                      <a:r>
                        <a:rPr lang="en" sz="900"/>
                        <a:t>Provide legally defensible evidence for transaction disputes to prevent costly litigation.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Uncertainty about the legal validity of AI-driven decisions without human oversight. </a:t>
                      </a:r>
                      <a:endParaRPr sz="900"/>
                    </a:p>
                    <a:p>
                      <a:pPr indent="0" lvl="0" marL="0" rtl="0" algn="l">
                        <a:spcBef>
                          <a:spcPts val="0"/>
                        </a:spcBef>
                        <a:spcAft>
                          <a:spcPts val="0"/>
                        </a:spcAft>
                        <a:buClr>
                          <a:schemeClr val="dk1"/>
                        </a:buClr>
                        <a:buSzPts val="1100"/>
                        <a:buFont typeface="Arial"/>
                        <a:buNone/>
                      </a:pPr>
                      <a:r>
                        <a:rPr lang="en" sz="900"/>
                        <a:t>Potential for new cybersecurity solutions to inadvertently create compliance gaps. </a:t>
                      </a:r>
                      <a:endParaRPr sz="900"/>
                    </a:p>
                    <a:p>
                      <a:pPr indent="0" lvl="0" marL="0" rtl="0" algn="l">
                        <a:spcBef>
                          <a:spcPts val="0"/>
                        </a:spcBef>
                        <a:spcAft>
                          <a:spcPts val="0"/>
                        </a:spcAft>
                        <a:buClr>
                          <a:schemeClr val="dk1"/>
                        </a:buClr>
                        <a:buSzPts val="1100"/>
                        <a:buFont typeface="Arial"/>
                        <a:buNone/>
                      </a:pPr>
                      <a:r>
                        <a:rPr lang="en" sz="900"/>
                        <a:t>Difficulty in obtaining comprehensive data for dispute resolution from fragmented systems. </a:t>
                      </a:r>
                      <a:endParaRPr sz="900"/>
                    </a:p>
                    <a:p>
                      <a:pPr indent="0" lvl="0" marL="0" rtl="0" algn="l">
                        <a:spcBef>
                          <a:spcPts val="0"/>
                        </a:spcBef>
                        <a:spcAft>
                          <a:spcPts val="0"/>
                        </a:spcAft>
                        <a:buClr>
                          <a:schemeClr val="dk1"/>
                        </a:buClr>
                        <a:buSzPts val="1100"/>
                        <a:buFont typeface="Arial"/>
                        <a:buNone/>
                      </a:pPr>
                      <a:r>
                        <a:rPr lang="en" sz="900"/>
                        <a:t>Ensuring the solution’s cross-border data transfer mechanisms comply with EU standards.</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Demonstrable adherence to EU data protection laws (GDPR, Schrems II). </a:t>
                      </a:r>
                      <a:endParaRPr sz="900"/>
                    </a:p>
                    <a:p>
                      <a:pPr indent="0" lvl="0" marL="0" rtl="0" algn="l">
                        <a:spcBef>
                          <a:spcPts val="0"/>
                        </a:spcBef>
                        <a:spcAft>
                          <a:spcPts val="0"/>
                        </a:spcAft>
                        <a:buClr>
                          <a:schemeClr val="dk1"/>
                        </a:buClr>
                        <a:buSzPts val="1100"/>
                        <a:buFont typeface="Arial"/>
                        <a:buNone/>
                      </a:pPr>
                      <a:r>
                        <a:rPr lang="en" sz="900"/>
                        <a:t>Clear audit trails and data immutability for legal defensibility. </a:t>
                      </a:r>
                      <a:endParaRPr sz="900"/>
                    </a:p>
                    <a:p>
                      <a:pPr indent="0" lvl="0" marL="0" rtl="0" algn="l">
                        <a:spcBef>
                          <a:spcPts val="0"/>
                        </a:spcBef>
                        <a:spcAft>
                          <a:spcPts val="0"/>
                        </a:spcAft>
                        <a:buClr>
                          <a:schemeClr val="dk1"/>
                        </a:buClr>
                        <a:buSzPts val="1100"/>
                        <a:buFont typeface="Arial"/>
                        <a:buNone/>
                      </a:pPr>
                      <a:r>
                        <a:rPr lang="en" sz="900"/>
                        <a:t>Transparent explanation of AI decision-making processes (explainable AI). </a:t>
                      </a:r>
                      <a:endParaRPr sz="900"/>
                    </a:p>
                    <a:p>
                      <a:pPr indent="0" lvl="0" marL="0" rtl="0" algn="l">
                        <a:spcBef>
                          <a:spcPts val="0"/>
                        </a:spcBef>
                        <a:spcAft>
                          <a:spcPts val="0"/>
                        </a:spcAft>
                        <a:buClr>
                          <a:schemeClr val="dk1"/>
                        </a:buClr>
                        <a:buSzPts val="1100"/>
                        <a:buFont typeface="Arial"/>
                        <a:buNone/>
                      </a:pPr>
                      <a:r>
                        <a:rPr lang="en" sz="900"/>
                        <a:t>Robust incident response and reporting capabilities for regulatory bodies</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Information sources and trust</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Official EU regulatory publications.</a:t>
                      </a:r>
                      <a:endParaRPr sz="900"/>
                    </a:p>
                    <a:p>
                      <a:pPr indent="0" lvl="0" marL="0" rtl="0" algn="l">
                        <a:spcBef>
                          <a:spcPts val="0"/>
                        </a:spcBef>
                        <a:spcAft>
                          <a:spcPts val="0"/>
                        </a:spcAft>
                        <a:buClr>
                          <a:schemeClr val="dk1"/>
                        </a:buClr>
                        <a:buSzPts val="1100"/>
                        <a:buFont typeface="Arial"/>
                        <a:buNone/>
                      </a:pPr>
                      <a:r>
                        <a:rPr lang="en" sz="900"/>
                        <a:t>Legal journals and specialized fintech law publications. </a:t>
                      </a:r>
                      <a:endParaRPr sz="900"/>
                    </a:p>
                    <a:p>
                      <a:pPr indent="0" lvl="0" marL="0" rtl="0" algn="l">
                        <a:spcBef>
                          <a:spcPts val="0"/>
                        </a:spcBef>
                        <a:spcAft>
                          <a:spcPts val="0"/>
                        </a:spcAft>
                        <a:buClr>
                          <a:schemeClr val="dk1"/>
                        </a:buClr>
                        <a:buSzPts val="1100"/>
                        <a:buFont typeface="Arial"/>
                        <a:buNone/>
                      </a:pPr>
                      <a:r>
                        <a:rPr lang="en" sz="900"/>
                        <a:t>Conferences on FinTech law and cybersecurity compliance. </a:t>
                      </a:r>
                      <a:endParaRPr sz="900"/>
                    </a:p>
                    <a:p>
                      <a:pPr indent="0" lvl="0" marL="0" rtl="0" algn="l">
                        <a:spcBef>
                          <a:spcPts val="0"/>
                        </a:spcBef>
                        <a:spcAft>
                          <a:spcPts val="0"/>
                        </a:spcAft>
                        <a:buClr>
                          <a:schemeClr val="dk1"/>
                        </a:buClr>
                        <a:buSzPts val="1100"/>
                        <a:buFont typeface="Arial"/>
                        <a:buNone/>
                      </a:pPr>
                      <a:r>
                        <a:rPr lang="en" sz="900"/>
                        <a:t>Trusted network of legal peers and industry experts.</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178" name="Google Shape;178;p27"/>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79" name="Google Shape;179;p27" title="legal-counsel.png"/>
          <p:cNvPicPr preferRelativeResize="0"/>
          <p:nvPr/>
        </p:nvPicPr>
        <p:blipFill>
          <a:blip r:embed="rId3">
            <a:alphaModFix/>
          </a:blip>
          <a:stretch>
            <a:fillRect/>
          </a:stretch>
        </p:blipFill>
        <p:spPr>
          <a:xfrm>
            <a:off x="6962673" y="1245275"/>
            <a:ext cx="1927500" cy="1927500"/>
          </a:xfrm>
          <a:prstGeom prst="roundRect">
            <a:avLst>
              <a:gd fmla="val 16667" name="adj"/>
            </a:avLst>
          </a:prstGeom>
          <a:noFill/>
          <a:ln>
            <a:noFill/>
          </a:ln>
        </p:spPr>
      </p:pic>
      <p:sp>
        <p:nvSpPr>
          <p:cNvPr id="180" name="Google Shape;180;p27"/>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t>She </a:t>
            </a:r>
            <a:r>
              <a:rPr lang="en" sz="700">
                <a:solidFill>
                  <a:schemeClr val="dk1"/>
                </a:solidFill>
              </a:rPr>
              <a:t>provides expert legal opinions that directly influence technology procurement decisions.</a:t>
            </a:r>
            <a:endParaRPr sz="700">
              <a:solidFill>
                <a:schemeClr val="dk1"/>
              </a:solidFill>
            </a:endParaRPr>
          </a:p>
          <a:p>
            <a:pPr indent="0" lvl="0" marL="0" rtl="0" algn="l">
              <a:spcBef>
                <a:spcPts val="0"/>
              </a:spcBef>
              <a:spcAft>
                <a:spcPts val="0"/>
              </a:spcAft>
              <a:buClr>
                <a:schemeClr val="dk1"/>
              </a:buClr>
              <a:buSzPts val="1100"/>
              <a:buFont typeface="Arial"/>
              <a:buNone/>
            </a:pPr>
            <a:r>
              <a:rPr lang="en" sz="700">
                <a:solidFill>
                  <a:schemeClr val="dk1"/>
                </a:solidFill>
              </a:rPr>
              <a:t>Her advice is critical for the buyer persona and the executive board.</a:t>
            </a:r>
            <a:endParaRPr sz="700">
              <a:solidFill>
                <a:schemeClr val="dk1"/>
              </a:solidFill>
            </a:endParaRPr>
          </a:p>
          <a:p>
            <a:pPr indent="0" lvl="0" marL="0" rtl="0" algn="l">
              <a:spcBef>
                <a:spcPts val="0"/>
              </a:spcBef>
              <a:spcAft>
                <a:spcPts val="0"/>
              </a:spcAft>
              <a:buClr>
                <a:schemeClr val="dk1"/>
              </a:buClr>
              <a:buSzPts val="1100"/>
              <a:buFont typeface="Arial"/>
              <a:buNone/>
            </a:pPr>
            <a:r>
              <a:rPr lang="en" sz="700">
                <a:solidFill>
                  <a:schemeClr val="dk1"/>
                </a:solidFill>
              </a:rPr>
              <a:t>She evaluates solutions based on criteria like adherence to EU data protection laws, clear audit trails, and transparent AI decision-making.</a:t>
            </a:r>
            <a:endParaRPr sz="700">
              <a:solidFill>
                <a:schemeClr val="dk1"/>
              </a:solidFill>
            </a:endParaRPr>
          </a:p>
          <a:p>
            <a:pPr indent="0" lvl="0" marL="0" rtl="0" algn="l">
              <a:spcBef>
                <a:spcPts val="0"/>
              </a:spcBef>
              <a:spcAft>
                <a:spcPts val="0"/>
              </a:spcAft>
              <a:buNone/>
            </a:pPr>
            <a:r>
              <a:rPr lang="en" sz="700">
                <a:solidFill>
                  <a:schemeClr val="dk1"/>
                </a:solidFill>
              </a:rPr>
              <a:t>She seeks information from official EU regulatory publications, legal journals, and her network of peers.</a:t>
            </a:r>
            <a:endParaRPr sz="7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How to Use This Template</a:t>
            </a:r>
            <a:endParaRPr/>
          </a:p>
        </p:txBody>
      </p:sp>
      <p:sp>
        <p:nvSpPr>
          <p:cNvPr id="63" name="Google Shape;63;p14"/>
          <p:cNvSpPr txBox="1"/>
          <p:nvPr>
            <p:ph idx="1" type="body"/>
          </p:nvPr>
        </p:nvSpPr>
        <p:spPr>
          <a:xfrm>
            <a:off x="311700" y="1152475"/>
            <a:ext cx="85242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000">
                <a:solidFill>
                  <a:srgbClr val="41354B"/>
                </a:solidFill>
                <a:latin typeface="Calibri"/>
                <a:ea typeface="Calibri"/>
                <a:cs typeface="Calibri"/>
                <a:sym typeface="Calibri"/>
              </a:rPr>
              <a:t>Instructions: The template will be structured into several key sections, with dedicated slides for detailed instructions and examples.</a:t>
            </a:r>
            <a:endParaRPr sz="1000">
              <a:solidFill>
                <a:srgbClr val="41354B"/>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000">
              <a:solidFill>
                <a:srgbClr val="41354B"/>
              </a:solidFill>
              <a:latin typeface="Calibri"/>
              <a:ea typeface="Calibri"/>
              <a:cs typeface="Calibri"/>
              <a:sym typeface="Calibri"/>
            </a:endParaRPr>
          </a:p>
          <a:p>
            <a:pPr indent="0" lvl="0" marL="0" rtl="0" algn="l">
              <a:spcBef>
                <a:spcPts val="0"/>
              </a:spcBef>
              <a:spcAft>
                <a:spcPts val="0"/>
              </a:spcAft>
              <a:buClr>
                <a:schemeClr val="dk1"/>
              </a:buClr>
              <a:buFont typeface="Arial"/>
              <a:buNone/>
            </a:pPr>
            <a:r>
              <a:t/>
            </a:r>
            <a:endParaRPr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Use this deck to build buyer and user personas for your product or feature launch</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Fill in the blank templates with insights from research, interviews, and customer data</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Use multiple personas per account when necessary</a:t>
            </a:r>
            <a:endParaRPr b="1" sz="1000">
              <a:solidFill>
                <a:srgbClr val="41354B"/>
              </a:solidFill>
              <a:latin typeface="Calibri"/>
              <a:ea typeface="Calibri"/>
              <a:cs typeface="Calibri"/>
              <a:sym typeface="Calibri"/>
            </a:endParaRPr>
          </a:p>
          <a:p>
            <a:pPr indent="0" lvl="0" marL="457200" rtl="0" algn="l">
              <a:spcBef>
                <a:spcPts val="0"/>
              </a:spcBef>
              <a:spcAft>
                <a:spcPts val="0"/>
              </a:spcAft>
              <a:buClr>
                <a:schemeClr val="dk1"/>
              </a:buClr>
              <a:buSzPts val="1100"/>
              <a:buFont typeface="Arial"/>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Determine which persona types are most relevant for your specific products and market</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Personas are iterative, update them as you learn more</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Use avatars and quotes to humanise each persona</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sz="1000">
              <a:solidFill>
                <a:srgbClr val="41354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7854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Persona Types</a:t>
            </a:r>
            <a:endParaRPr b="1"/>
          </a:p>
        </p:txBody>
      </p:sp>
      <p:sp>
        <p:nvSpPr>
          <p:cNvPr id="69" name="Google Shape;69;p15"/>
          <p:cNvSpPr txBox="1"/>
          <p:nvPr>
            <p:ph idx="1" type="body"/>
          </p:nvPr>
        </p:nvSpPr>
        <p:spPr>
          <a:xfrm>
            <a:off x="311700" y="1152475"/>
            <a:ext cx="2616900" cy="2235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Buyer Persona:</a:t>
            </a:r>
            <a:endParaRPr b="1" sz="1200"/>
          </a:p>
          <a:p>
            <a:pPr indent="0" lvl="0" marL="0" rtl="0" algn="l">
              <a:spcBef>
                <a:spcPts val="785"/>
              </a:spcBef>
              <a:spcAft>
                <a:spcPts val="785"/>
              </a:spcAft>
              <a:buNone/>
            </a:pPr>
            <a:r>
              <a:t/>
            </a:r>
            <a:endParaRPr sz="916"/>
          </a:p>
        </p:txBody>
      </p:sp>
      <p:sp>
        <p:nvSpPr>
          <p:cNvPr id="70" name="Google Shape;70;p15"/>
          <p:cNvSpPr txBox="1"/>
          <p:nvPr>
            <p:ph idx="2" type="body"/>
          </p:nvPr>
        </p:nvSpPr>
        <p:spPr>
          <a:xfrm>
            <a:off x="3269711" y="1152475"/>
            <a:ext cx="2616900" cy="2235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User Persona:</a:t>
            </a:r>
            <a:endParaRPr b="1" sz="1200"/>
          </a:p>
          <a:p>
            <a:pPr indent="0" lvl="0" marL="0" rtl="0" algn="l">
              <a:spcBef>
                <a:spcPts val="785"/>
              </a:spcBef>
              <a:spcAft>
                <a:spcPts val="785"/>
              </a:spcAft>
              <a:buNone/>
            </a:pPr>
            <a:r>
              <a:t/>
            </a:r>
            <a:endParaRPr sz="916"/>
          </a:p>
        </p:txBody>
      </p:sp>
      <p:sp>
        <p:nvSpPr>
          <p:cNvPr id="71" name="Google Shape;71;p15"/>
          <p:cNvSpPr txBox="1"/>
          <p:nvPr>
            <p:ph idx="1" type="body"/>
          </p:nvPr>
        </p:nvSpPr>
        <p:spPr>
          <a:xfrm>
            <a:off x="6227729" y="1152475"/>
            <a:ext cx="2616900" cy="2235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Influencer Persona:</a:t>
            </a:r>
            <a:endParaRPr b="1" sz="1200"/>
          </a:p>
          <a:p>
            <a:pPr indent="0" lvl="0" marL="0" rtl="0" algn="l">
              <a:spcBef>
                <a:spcPts val="785"/>
              </a:spcBef>
              <a:spcAft>
                <a:spcPts val="785"/>
              </a:spcAft>
              <a:buNone/>
            </a:pPr>
            <a:r>
              <a:t/>
            </a:r>
            <a:endParaRPr sz="916"/>
          </a:p>
        </p:txBody>
      </p:sp>
      <p:sp>
        <p:nvSpPr>
          <p:cNvPr id="72" name="Google Shape;72;p15"/>
          <p:cNvSpPr txBox="1"/>
          <p:nvPr>
            <p:ph idx="1" type="body"/>
          </p:nvPr>
        </p:nvSpPr>
        <p:spPr>
          <a:xfrm>
            <a:off x="311688"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Job Title</a:t>
            </a:r>
            <a:endParaRPr b="1" sz="1200"/>
          </a:p>
          <a:p>
            <a:pPr indent="0" lvl="0" marL="0" rtl="0" algn="l">
              <a:spcBef>
                <a:spcPts val="785"/>
              </a:spcBef>
              <a:spcAft>
                <a:spcPts val="0"/>
              </a:spcAft>
              <a:buNone/>
            </a:pPr>
            <a:r>
              <a:rPr lang="en" sz="1000"/>
              <a:t>Decision-makers who purchase or approve the product</a:t>
            </a:r>
            <a:endParaRPr sz="1000"/>
          </a:p>
          <a:p>
            <a:pPr indent="0" lvl="0" marL="0" rtl="0" algn="l">
              <a:spcBef>
                <a:spcPts val="785"/>
              </a:spcBef>
              <a:spcAft>
                <a:spcPts val="785"/>
              </a:spcAft>
              <a:buNone/>
            </a:pPr>
            <a:r>
              <a:rPr lang="en" sz="916"/>
              <a:t>Focuses on the individual responsible for making purchasing decisions. They care about value, ROI, and business impact.</a:t>
            </a:r>
            <a:endParaRPr sz="916"/>
          </a:p>
        </p:txBody>
      </p:sp>
      <p:sp>
        <p:nvSpPr>
          <p:cNvPr id="73" name="Google Shape;73;p15"/>
          <p:cNvSpPr txBox="1"/>
          <p:nvPr>
            <p:ph idx="2" type="body"/>
          </p:nvPr>
        </p:nvSpPr>
        <p:spPr>
          <a:xfrm>
            <a:off x="3269697"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a:bodyPr>
          <a:lstStyle/>
          <a:p>
            <a:pPr indent="0" lvl="0" marL="0" rtl="0" algn="l">
              <a:spcBef>
                <a:spcPts val="0"/>
              </a:spcBef>
              <a:spcAft>
                <a:spcPts val="0"/>
              </a:spcAft>
              <a:buNone/>
            </a:pPr>
            <a:r>
              <a:rPr b="1" lang="en" sz="1200"/>
              <a:t>Job Title</a:t>
            </a:r>
            <a:endParaRPr b="1" sz="1200"/>
          </a:p>
          <a:p>
            <a:pPr indent="0" lvl="0" marL="0" rtl="0" algn="l">
              <a:spcBef>
                <a:spcPts val="785"/>
              </a:spcBef>
              <a:spcAft>
                <a:spcPts val="0"/>
              </a:spcAft>
              <a:buNone/>
            </a:pPr>
            <a:r>
              <a:rPr lang="en" sz="1000"/>
              <a:t>End users who engage with the product</a:t>
            </a:r>
            <a:endParaRPr sz="1000"/>
          </a:p>
          <a:p>
            <a:pPr indent="0" lvl="0" marL="0" rtl="0" algn="l">
              <a:spcBef>
                <a:spcPts val="785"/>
              </a:spcBef>
              <a:spcAft>
                <a:spcPts val="785"/>
              </a:spcAft>
              <a:buNone/>
            </a:pPr>
            <a:br>
              <a:rPr lang="en" sz="916"/>
            </a:br>
            <a:r>
              <a:rPr lang="en" sz="916"/>
              <a:t>Focuses on the individual who directly interacts with the product. They care about usability, functionality, and solving daily tasks.</a:t>
            </a:r>
            <a:endParaRPr sz="916"/>
          </a:p>
        </p:txBody>
      </p:sp>
      <p:sp>
        <p:nvSpPr>
          <p:cNvPr id="74" name="Google Shape;74;p15"/>
          <p:cNvSpPr txBox="1"/>
          <p:nvPr>
            <p:ph idx="1" type="body"/>
          </p:nvPr>
        </p:nvSpPr>
        <p:spPr>
          <a:xfrm>
            <a:off x="6227714" y="3387775"/>
            <a:ext cx="2616900" cy="1419300"/>
          </a:xfrm>
          <a:prstGeom prst="rect">
            <a:avLst/>
          </a:prstGeom>
          <a:ln cap="flat" cmpd="sng" w="6250">
            <a:solidFill>
              <a:srgbClr val="000000"/>
            </a:solidFill>
            <a:prstDash val="solid"/>
            <a:round/>
            <a:headEnd len="sm" w="sm" type="none"/>
            <a:tailEnd len="sm" w="sm" type="none"/>
          </a:ln>
        </p:spPr>
        <p:txBody>
          <a:bodyPr anchorCtr="0" anchor="t" bIns="59850" lIns="59850" spcFirstLastPara="1" rIns="59850" wrap="square" tIns="59850">
            <a:normAutofit lnSpcReduction="10000"/>
          </a:bodyPr>
          <a:lstStyle/>
          <a:p>
            <a:pPr indent="0" lvl="0" marL="0" rtl="0" algn="l">
              <a:spcBef>
                <a:spcPts val="0"/>
              </a:spcBef>
              <a:spcAft>
                <a:spcPts val="0"/>
              </a:spcAft>
              <a:buNone/>
            </a:pPr>
            <a:r>
              <a:rPr b="1" lang="en" sz="1200"/>
              <a:t>Job Title</a:t>
            </a:r>
            <a:endParaRPr b="1" sz="1200"/>
          </a:p>
          <a:p>
            <a:pPr indent="0" lvl="0" marL="0" rtl="0" algn="l">
              <a:spcBef>
                <a:spcPts val="785"/>
              </a:spcBef>
              <a:spcAft>
                <a:spcPts val="0"/>
              </a:spcAft>
              <a:buNone/>
            </a:pPr>
            <a:r>
              <a:rPr lang="en" sz="1000"/>
              <a:t>Internal advocates or advisors</a:t>
            </a:r>
            <a:endParaRPr sz="1000"/>
          </a:p>
          <a:p>
            <a:pPr indent="0" lvl="0" marL="0" rtl="0" algn="l">
              <a:spcBef>
                <a:spcPts val="785"/>
              </a:spcBef>
              <a:spcAft>
                <a:spcPts val="785"/>
              </a:spcAft>
              <a:buNone/>
            </a:pPr>
            <a:br>
              <a:rPr lang="en" sz="916"/>
            </a:br>
            <a:r>
              <a:rPr lang="en" sz="916"/>
              <a:t>Focuses on the individuals who don't directly buy or use the product but influence the decision based on topics like compliance, integration, or technology.</a:t>
            </a:r>
            <a:endParaRPr sz="916"/>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Buyer Persona</a:t>
            </a:r>
            <a:endParaRPr/>
          </a:p>
        </p:txBody>
      </p:sp>
      <p:sp>
        <p:nvSpPr>
          <p:cNvPr id="80" name="Google Shape;80;p16"/>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a:t>
            </a:r>
            <a:r>
              <a:rPr lang="en" sz="1000">
                <a:solidFill>
                  <a:srgbClr val="41354B"/>
                </a:solidFill>
                <a:latin typeface="Calibri"/>
                <a:ea typeface="Calibri"/>
                <a:cs typeface="Calibri"/>
                <a:sym typeface="Calibri"/>
              </a:rPr>
              <a:t>Fill in each section based on research and data:</a:t>
            </a:r>
            <a:endParaRPr sz="1000">
              <a:solidFill>
                <a:srgbClr val="41354B"/>
              </a:solidFill>
              <a:latin typeface="Calibri"/>
              <a:ea typeface="Calibri"/>
              <a:cs typeface="Calibri"/>
              <a:sym typeface="Calibri"/>
            </a:endParaRPr>
          </a:p>
        </p:txBody>
      </p:sp>
      <p:graphicFrame>
        <p:nvGraphicFramePr>
          <p:cNvPr id="81" name="Google Shape;81;p16"/>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[Name] - [Role]</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Brief bio, background, role.</a:t>
                      </a:r>
                      <a:br>
                        <a:rPr b="0" lang="en" sz="900">
                          <a:solidFill>
                            <a:schemeClr val="dk1"/>
                          </a:solidFill>
                        </a:rPr>
                      </a:br>
                      <a:r>
                        <a:rPr b="0" lang="en" sz="900">
                          <a:solidFill>
                            <a:schemeClr val="dk1"/>
                          </a:solidFill>
                        </a:rPr>
                        <a:t>Demographics, such as location and company size or industry.</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Specific role, day-to-day tasks, reporting structure</a:t>
                      </a:r>
                      <a:endParaRPr sz="900"/>
                    </a:p>
                    <a:p>
                      <a:pPr indent="0" lvl="0" marL="0" rtl="0" algn="l">
                        <a:spcBef>
                          <a:spcPts val="0"/>
                        </a:spcBef>
                        <a:spcAft>
                          <a:spcPts val="0"/>
                        </a:spcAft>
                        <a:buClr>
                          <a:schemeClr val="dk1"/>
                        </a:buClr>
                        <a:buSzPts val="1100"/>
                        <a:buFont typeface="Arial"/>
                        <a:buNone/>
                      </a:pPr>
                      <a:r>
                        <a:rPr lang="en" sz="900"/>
                        <a:t>Decision making process: Who they consult, information sources, budget authority, typical purchasing cycle</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they want to achieve, professional aspirations</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Obstacles preventing them from achieving goals, frustrations</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truly compels them, what they value most</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Objections</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Common reasons they might hesitate to buy</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82" name="Google Shape;82;p16"/>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solidFill>
                  <a:schemeClr val="dk1"/>
                </a:solidFill>
              </a:rPr>
              <a:t>Who they consult, information sources, budget authority, typical purchasing cycle</a:t>
            </a:r>
            <a:endParaRPr sz="700">
              <a:solidFill>
                <a:schemeClr val="dk1"/>
              </a:solidFill>
            </a:endParaRPr>
          </a:p>
          <a:p>
            <a:pPr indent="0" lvl="0" marL="0" rtl="0" algn="l">
              <a:spcBef>
                <a:spcPts val="0"/>
              </a:spcBef>
              <a:spcAft>
                <a:spcPts val="0"/>
              </a:spcAft>
              <a:buClr>
                <a:schemeClr val="dk1"/>
              </a:buClr>
              <a:buSzPts val="1100"/>
              <a:buFont typeface="Arial"/>
              <a:buNone/>
            </a:pPr>
            <a:r>
              <a:t/>
            </a:r>
            <a:endParaRPr sz="700">
              <a:solidFill>
                <a:schemeClr val="dk1"/>
              </a:solidFill>
            </a:endParaRPr>
          </a:p>
          <a:p>
            <a:pPr indent="0" lvl="0" marL="0" rtl="0" algn="l">
              <a:spcBef>
                <a:spcPts val="0"/>
              </a:spcBef>
              <a:spcAft>
                <a:spcPts val="0"/>
              </a:spcAft>
              <a:buNone/>
            </a:pPr>
            <a:r>
              <a:t/>
            </a:r>
            <a:endParaRPr sz="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User</a:t>
            </a:r>
            <a:r>
              <a:rPr b="1" lang="en" sz="2500"/>
              <a:t> Persona</a:t>
            </a:r>
            <a:endParaRPr/>
          </a:p>
        </p:txBody>
      </p:sp>
      <p:sp>
        <p:nvSpPr>
          <p:cNvPr id="89" name="Google Shape;89;p17"/>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Fill in each section based on research and data, focus on their direct interaction with the product.</a:t>
            </a:r>
            <a:endParaRPr sz="1000">
              <a:solidFill>
                <a:srgbClr val="41354B"/>
              </a:solidFill>
              <a:latin typeface="Calibri"/>
              <a:ea typeface="Calibri"/>
              <a:cs typeface="Calibri"/>
              <a:sym typeface="Calibri"/>
            </a:endParaRPr>
          </a:p>
        </p:txBody>
      </p:sp>
      <p:graphicFrame>
        <p:nvGraphicFramePr>
          <p:cNvPr id="90" name="Google Shape;90;p17"/>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[Name] - </a:t>
                      </a:r>
                      <a:r>
                        <a:rPr lang="en" sz="1100">
                          <a:solidFill>
                            <a:schemeClr val="dk1"/>
                          </a:solidFill>
                        </a:rPr>
                        <a:t>[Role]</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Brief bio, background, role.</a:t>
                      </a:r>
                      <a:br>
                        <a:rPr b="0" lang="en" sz="900">
                          <a:solidFill>
                            <a:schemeClr val="dk1"/>
                          </a:solidFill>
                        </a:rPr>
                      </a:br>
                      <a:r>
                        <a:rPr b="0" lang="en" sz="900">
                          <a:solidFill>
                            <a:schemeClr val="dk1"/>
                          </a:solidFill>
                        </a:rPr>
                        <a:t>Demographics, such as location and company size or industry.</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Specific role, day-to-day tasks, reporting structure</a:t>
                      </a:r>
                      <a:endParaRPr sz="900"/>
                    </a:p>
                    <a:p>
                      <a:pPr indent="0" lvl="0" marL="0" rtl="0" algn="l">
                        <a:spcBef>
                          <a:spcPts val="0"/>
                        </a:spcBef>
                        <a:spcAft>
                          <a:spcPts val="0"/>
                        </a:spcAft>
                        <a:buClr>
                          <a:schemeClr val="dk1"/>
                        </a:buClr>
                        <a:buSzPts val="1100"/>
                        <a:buFont typeface="Arial"/>
                        <a:buNone/>
                      </a:pPr>
                      <a:r>
                        <a:rPr lang="en" sz="900"/>
                        <a:t>Decision making process: Who they consult, information sources, budget authority, typical purchasing cycle</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they want to accomplish using your product</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Specific frustrations they face that your product could solve</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drives their product adoption, what they hope to gain</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Current solutions and needed features</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How they currently solve their problems, competitor products used.</a:t>
                      </a:r>
                      <a:br>
                        <a:rPr lang="en" sz="900"/>
                      </a:br>
                      <a:r>
                        <a:rPr lang="en" sz="900"/>
                        <a:t>What functionalities make their lives easier</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91" name="Google Shape;91;p17"/>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2" name="Google Shape;92;p17"/>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solidFill>
                  <a:schemeClr val="dk1"/>
                </a:solidFill>
              </a:rPr>
              <a:t>Who they consult, information sources, budget authority, typical purchasing cycle</a:t>
            </a:r>
            <a:endParaRPr sz="700">
              <a:solidFill>
                <a:schemeClr val="dk1"/>
              </a:solidFill>
            </a:endParaRPr>
          </a:p>
          <a:p>
            <a:pPr indent="0" lvl="0" marL="0" rtl="0" algn="l">
              <a:spcBef>
                <a:spcPts val="0"/>
              </a:spcBef>
              <a:spcAft>
                <a:spcPts val="0"/>
              </a:spcAft>
              <a:buNone/>
            </a:pPr>
            <a:r>
              <a:t/>
            </a:r>
            <a:endParaRPr sz="700">
              <a:solidFill>
                <a:schemeClr val="dk1"/>
              </a:solidFill>
            </a:endParaRPr>
          </a:p>
          <a:p>
            <a:pPr indent="0" lvl="0" marL="0" rtl="0" algn="l">
              <a:spcBef>
                <a:spcPts val="0"/>
              </a:spcBef>
              <a:spcAft>
                <a:spcPts val="0"/>
              </a:spcAft>
              <a:buNone/>
            </a:pPr>
            <a:r>
              <a:t/>
            </a:r>
            <a:endParaRPr sz="7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Influencer</a:t>
            </a:r>
            <a:r>
              <a:rPr b="1" lang="en" sz="2500"/>
              <a:t> Persona</a:t>
            </a:r>
            <a:endParaRPr/>
          </a:p>
        </p:txBody>
      </p:sp>
      <p:sp>
        <p:nvSpPr>
          <p:cNvPr id="98" name="Google Shape;98;p18"/>
          <p:cNvSpPr txBox="1"/>
          <p:nvPr>
            <p:ph idx="1" type="body"/>
          </p:nvPr>
        </p:nvSpPr>
        <p:spPr>
          <a:xfrm>
            <a:off x="311700" y="847675"/>
            <a:ext cx="7766400" cy="336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000">
                <a:solidFill>
                  <a:srgbClr val="41354B"/>
                </a:solidFill>
                <a:latin typeface="Calibri"/>
                <a:ea typeface="Calibri"/>
                <a:cs typeface="Calibri"/>
                <a:sym typeface="Calibri"/>
              </a:rPr>
              <a:t>Instructions: Fill in each section based on research and data only </a:t>
            </a:r>
            <a:r>
              <a:rPr lang="en" sz="1000">
                <a:solidFill>
                  <a:srgbClr val="41354B"/>
                </a:solidFill>
                <a:latin typeface="Calibri"/>
                <a:ea typeface="Calibri"/>
                <a:cs typeface="Calibri"/>
                <a:sym typeface="Calibri"/>
              </a:rPr>
              <a:t>if there's a significant third party influencing the purchase or adoption process.</a:t>
            </a:r>
            <a:endParaRPr sz="1000">
              <a:solidFill>
                <a:srgbClr val="41354B"/>
              </a:solidFill>
              <a:latin typeface="Calibri"/>
              <a:ea typeface="Calibri"/>
              <a:cs typeface="Calibri"/>
              <a:sym typeface="Calibri"/>
            </a:endParaRPr>
          </a:p>
        </p:txBody>
      </p:sp>
      <p:graphicFrame>
        <p:nvGraphicFramePr>
          <p:cNvPr id="99" name="Google Shape;99;p18"/>
          <p:cNvGraphicFramePr/>
          <p:nvPr/>
        </p:nvGraphicFramePr>
        <p:xfrm>
          <a:off x="430762" y="1229811"/>
          <a:ext cx="3000000" cy="3000000"/>
        </p:xfrm>
        <a:graphic>
          <a:graphicData uri="http://schemas.openxmlformats.org/drawingml/2006/table">
            <a:tbl>
              <a:tblPr bandRow="1" firstRow="1">
                <a:noFill/>
                <a:tableStyleId>{03CD77AD-6D9E-4A93-B42C-717D74748EB9}</a:tableStyleId>
              </a:tblPr>
              <a:tblGrid>
                <a:gridCol w="1488025"/>
                <a:gridCol w="4739050"/>
              </a:tblGrid>
              <a:tr h="449450">
                <a:tc>
                  <a:txBody>
                    <a:bodyPr/>
                    <a:lstStyle/>
                    <a:p>
                      <a:pPr indent="0" lvl="0" marL="0" rtl="0" algn="l">
                        <a:spcBef>
                          <a:spcPts val="0"/>
                        </a:spcBef>
                        <a:spcAft>
                          <a:spcPts val="0"/>
                        </a:spcAft>
                        <a:buSzPts val="1100"/>
                        <a:buNone/>
                      </a:pPr>
                      <a:r>
                        <a:rPr lang="en" sz="1100">
                          <a:solidFill>
                            <a:schemeClr val="dk1"/>
                          </a:solidFill>
                        </a:rPr>
                        <a:t>[Name] - [Role]</a:t>
                      </a:r>
                      <a:endParaRPr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b="0" lang="en" sz="900">
                          <a:solidFill>
                            <a:schemeClr val="dk1"/>
                          </a:solidFill>
                        </a:rPr>
                        <a:t>Brief bio, background, role.</a:t>
                      </a:r>
                      <a:br>
                        <a:rPr b="0" lang="en" sz="900">
                          <a:solidFill>
                            <a:schemeClr val="dk1"/>
                          </a:solidFill>
                        </a:rPr>
                      </a:br>
                      <a:r>
                        <a:rPr b="0" lang="en" sz="900">
                          <a:solidFill>
                            <a:schemeClr val="dk1"/>
                          </a:solidFill>
                        </a:rPr>
                        <a:t>Demographics, such as location and company size or industry.</a:t>
                      </a:r>
                      <a:endParaRPr b="0" sz="9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6430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Responsibilities </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Specific role, day-to-day tasks, reporting structure</a:t>
                      </a:r>
                      <a:endParaRPr sz="900"/>
                    </a:p>
                    <a:p>
                      <a:pPr indent="0" lvl="0" marL="0" rtl="0" algn="l">
                        <a:spcBef>
                          <a:spcPts val="0"/>
                        </a:spcBef>
                        <a:spcAft>
                          <a:spcPts val="0"/>
                        </a:spcAft>
                        <a:buClr>
                          <a:schemeClr val="dk1"/>
                        </a:buClr>
                        <a:buSzPts val="1100"/>
                        <a:buFont typeface="Arial"/>
                        <a:buNone/>
                      </a:pPr>
                      <a:r>
                        <a:rPr lang="en" sz="900"/>
                        <a:t>Decision making process: Who they consult, information sources, budget authority, typical purchasing cycle</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Goals and jobs-to-be-done</a:t>
                      </a:r>
                      <a:endParaRPr b="1" sz="1100">
                        <a:solidFill>
                          <a:schemeClr val="dk1"/>
                        </a:solidFill>
                      </a:endParaRPr>
                    </a:p>
                    <a:p>
                      <a:pPr indent="0" lvl="0" marL="0" rtl="0" algn="l">
                        <a:spcBef>
                          <a:spcPts val="0"/>
                        </a:spcBef>
                        <a:spcAft>
                          <a:spcPts val="0"/>
                        </a:spcAft>
                        <a:buClr>
                          <a:schemeClr val="dk1"/>
                        </a:buClr>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they aim to achieve that impacts the product choice</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SzPts val="1100"/>
                        <a:buFont typeface="Arial"/>
                        <a:buNone/>
                      </a:pPr>
                      <a:r>
                        <a:rPr b="1" lang="en" sz="1100">
                          <a:solidFill>
                            <a:schemeClr val="dk1"/>
                          </a:solidFill>
                        </a:rPr>
                        <a:t>Challenges and pains</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What issues or risks they are concerned about with a new solution</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Motivations and drivers</a:t>
                      </a:r>
                      <a:endParaRPr b="1" sz="7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c>
                  <a:txBody>
                    <a:bodyPr/>
                    <a:lstStyle/>
                    <a:p>
                      <a:pPr indent="0" lvl="0" marL="0" rtl="0" algn="l">
                        <a:spcBef>
                          <a:spcPts val="0"/>
                        </a:spcBef>
                        <a:spcAft>
                          <a:spcPts val="0"/>
                        </a:spcAft>
                        <a:buClr>
                          <a:schemeClr val="dk1"/>
                        </a:buClr>
                        <a:buSzPts val="1100"/>
                        <a:buFont typeface="Arial"/>
                        <a:buNone/>
                      </a:pPr>
                      <a:r>
                        <a:rPr lang="en" sz="900"/>
                        <a:t>What specific factors they evaluate when influencing a decision</a:t>
                      </a:r>
                      <a:endParaRPr sz="900"/>
                    </a:p>
                    <a:p>
                      <a:pPr indent="0" lvl="0" marL="0" marR="0" rtl="0" algn="l">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rgbClr val="F5F5F2"/>
                    </a:solidFill>
                  </a:tcPr>
                </a:tc>
              </a:tr>
              <a:tr h="529700">
                <a:tc>
                  <a:txBody>
                    <a:bodyPr/>
                    <a:lstStyle/>
                    <a:p>
                      <a:pPr indent="0" lvl="0" marL="0" rtl="0" algn="l">
                        <a:spcBef>
                          <a:spcPts val="0"/>
                        </a:spcBef>
                        <a:spcAft>
                          <a:spcPts val="0"/>
                        </a:spcAft>
                        <a:buClr>
                          <a:schemeClr val="dk1"/>
                        </a:buClr>
                        <a:buFont typeface="Arial"/>
                        <a:buNone/>
                      </a:pPr>
                      <a:r>
                        <a:rPr b="1" lang="en" sz="1100">
                          <a:solidFill>
                            <a:schemeClr val="dk1"/>
                          </a:solidFill>
                        </a:rPr>
                        <a:t>Information sources and trust</a:t>
                      </a:r>
                      <a:endParaRPr b="1" sz="700">
                        <a:solidFill>
                          <a:schemeClr val="dk1"/>
                        </a:solidFill>
                      </a:endParaRPr>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100"/>
                        <a:buFont typeface="Arial"/>
                        <a:buNone/>
                      </a:pPr>
                      <a:r>
                        <a:rPr lang="en" sz="900"/>
                        <a:t>Where they get their information, who they trust</a:t>
                      </a:r>
                      <a:endParaRPr sz="900"/>
                    </a:p>
                    <a:p>
                      <a:pPr indent="0" lvl="0" marL="0" rtl="0" algn="l">
                        <a:spcBef>
                          <a:spcPts val="0"/>
                        </a:spcBef>
                        <a:spcAft>
                          <a:spcPts val="0"/>
                        </a:spcAft>
                        <a:buClr>
                          <a:schemeClr val="dk1"/>
                        </a:buClr>
                        <a:buSzPts val="1100"/>
                        <a:buFont typeface="Arial"/>
                        <a:buNone/>
                      </a:pPr>
                      <a:r>
                        <a:t/>
                      </a:r>
                      <a:endParaRPr sz="900"/>
                    </a:p>
                    <a:p>
                      <a:pPr indent="0" lvl="0" marL="0" marR="0" rtl="0" algn="l">
                        <a:lnSpc>
                          <a:spcPct val="100000"/>
                        </a:lnSpc>
                        <a:spcBef>
                          <a:spcPts val="0"/>
                        </a:spcBef>
                        <a:spcAft>
                          <a:spcPts val="0"/>
                        </a:spcAft>
                        <a:buClr>
                          <a:srgbClr val="18032C"/>
                        </a:buClr>
                        <a:buSzPts val="1200"/>
                        <a:buFont typeface="Arial"/>
                        <a:buNone/>
                      </a:pPr>
                      <a:r>
                        <a:t/>
                      </a:r>
                      <a:endParaRPr sz="900"/>
                    </a:p>
                  </a:txBody>
                  <a:tcPr marT="45725" marB="45725" marR="91450" marL="91450">
                    <a:lnL cap="flat" cmpd="sng" w="9525">
                      <a:solidFill>
                        <a:srgbClr val="F5F5F2"/>
                      </a:solidFill>
                      <a:prstDash val="solid"/>
                      <a:round/>
                      <a:headEnd len="sm" w="sm" type="none"/>
                      <a:tailEnd len="sm" w="sm" type="none"/>
                    </a:lnL>
                    <a:lnR cap="flat" cmpd="sng" w="9525">
                      <a:solidFill>
                        <a:srgbClr val="F5F5F2"/>
                      </a:solidFill>
                      <a:prstDash val="solid"/>
                      <a:round/>
                      <a:headEnd len="sm" w="sm" type="none"/>
                      <a:tailEnd len="sm" w="sm" type="none"/>
                    </a:lnR>
                    <a:lnT cap="flat" cmpd="sng" w="9525">
                      <a:solidFill>
                        <a:srgbClr val="F5F5F2"/>
                      </a:solidFill>
                      <a:prstDash val="solid"/>
                      <a:round/>
                      <a:headEnd len="sm" w="sm" type="none"/>
                      <a:tailEnd len="sm" w="sm" type="none"/>
                    </a:lnT>
                    <a:lnB cap="flat" cmpd="sng" w="9525">
                      <a:solidFill>
                        <a:srgbClr val="F5F5F2"/>
                      </a:solidFill>
                      <a:prstDash val="solid"/>
                      <a:round/>
                      <a:headEnd len="sm" w="sm" type="none"/>
                      <a:tailEnd len="sm" w="sm" type="none"/>
                    </a:lnB>
                    <a:solidFill>
                      <a:schemeClr val="lt1"/>
                    </a:solidFill>
                  </a:tcPr>
                </a:tc>
              </a:tr>
            </a:tbl>
          </a:graphicData>
        </a:graphic>
      </p:graphicFrame>
      <p:sp>
        <p:nvSpPr>
          <p:cNvPr id="100" name="Google Shape;100;p18"/>
          <p:cNvSpPr/>
          <p:nvPr/>
        </p:nvSpPr>
        <p:spPr>
          <a:xfrm>
            <a:off x="6962675" y="1245275"/>
            <a:ext cx="1927500" cy="1927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8"/>
          <p:cNvSpPr/>
          <p:nvPr/>
        </p:nvSpPr>
        <p:spPr>
          <a:xfrm>
            <a:off x="6864200" y="3354450"/>
            <a:ext cx="2025900" cy="152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sz="700"/>
              <a:t>Decision-making process: </a:t>
            </a:r>
            <a:br>
              <a:rPr lang="en" sz="700"/>
            </a:br>
            <a:r>
              <a:rPr lang="en" sz="700">
                <a:solidFill>
                  <a:schemeClr val="dk1"/>
                </a:solidFill>
              </a:rPr>
              <a:t>Who they consult, information sources, budget authority, typical purchasing cycle</a:t>
            </a:r>
            <a:endParaRPr sz="700">
              <a:solidFill>
                <a:schemeClr val="dk1"/>
              </a:solidFill>
            </a:endParaRPr>
          </a:p>
          <a:p>
            <a:pPr indent="0" lvl="0" marL="0" rtl="0" algn="l">
              <a:spcBef>
                <a:spcPts val="0"/>
              </a:spcBef>
              <a:spcAft>
                <a:spcPts val="0"/>
              </a:spcAft>
              <a:buNone/>
            </a:pPr>
            <a:r>
              <a:t/>
            </a:r>
            <a:endParaRPr sz="700">
              <a:solidFill>
                <a:schemeClr val="dk1"/>
              </a:solidFill>
            </a:endParaRPr>
          </a:p>
          <a:p>
            <a:pPr indent="0" lvl="0" marL="0" rtl="0" algn="l">
              <a:spcBef>
                <a:spcPts val="0"/>
              </a:spcBef>
              <a:spcAft>
                <a:spcPts val="0"/>
              </a:spcAft>
              <a:buNone/>
            </a:pPr>
            <a:r>
              <a:t/>
            </a:r>
            <a:endParaRPr sz="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Information to collect: Who Are They?</a:t>
            </a:r>
            <a:endParaRPr/>
          </a:p>
        </p:txBody>
      </p:sp>
      <p:sp>
        <p:nvSpPr>
          <p:cNvPr id="107" name="Google Shape;107;p1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Name / Title / Role</a:t>
            </a:r>
            <a:br>
              <a:rPr b="1" lang="en" sz="1000">
                <a:solidFill>
                  <a:srgbClr val="41354B"/>
                </a:solidFill>
                <a:latin typeface="Calibri"/>
                <a:ea typeface="Calibri"/>
                <a:cs typeface="Calibri"/>
                <a:sym typeface="Calibri"/>
              </a:rPr>
            </a:b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Industry &amp; Company Type</a:t>
            </a:r>
            <a:br>
              <a:rPr b="1" lang="en" sz="1000">
                <a:solidFill>
                  <a:srgbClr val="41354B"/>
                </a:solidFill>
                <a:latin typeface="Calibri"/>
                <a:ea typeface="Calibri"/>
                <a:cs typeface="Calibri"/>
                <a:sym typeface="Calibri"/>
              </a:rPr>
            </a:b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Location &amp; Region</a:t>
            </a:r>
            <a:br>
              <a:rPr b="1" lang="en" sz="1000">
                <a:solidFill>
                  <a:srgbClr val="41354B"/>
                </a:solidFill>
                <a:latin typeface="Calibri"/>
                <a:ea typeface="Calibri"/>
                <a:cs typeface="Calibri"/>
                <a:sym typeface="Calibri"/>
              </a:rPr>
            </a:b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Tools &amp; Tech they use</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Background (education or experience)</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Key responsibilities</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p:txBody>
      </p:sp>
      <p:sp>
        <p:nvSpPr>
          <p:cNvPr id="108" name="Google Shape;108;p1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Use the information to create a brief, compelling narrative that summarizes who this person is.</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What to include: A short paragraph describing their professional and perhaps relevant personal context.</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rPr lang="en" sz="1000">
                <a:solidFill>
                  <a:srgbClr val="41354B"/>
                </a:solidFill>
                <a:latin typeface="Calibri"/>
                <a:ea typeface="Calibri"/>
                <a:cs typeface="Calibri"/>
                <a:sym typeface="Calibri"/>
              </a:rPr>
              <a:t>Their attitude towards technology or new solutions.</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rPr lang="en" sz="1000">
                <a:solidFill>
                  <a:srgbClr val="41354B"/>
                </a:solidFill>
                <a:latin typeface="Calibri"/>
                <a:ea typeface="Calibri"/>
                <a:cs typeface="Calibri"/>
                <a:sym typeface="Calibri"/>
              </a:rPr>
              <a:t>A key quote that encapsulates their wins or a typical struggle.</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How to gather data: Interviews, surveys, sales notes, customer support interactions, social media listening.</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Information to collect: Goals &amp; Challenges</a:t>
            </a:r>
            <a:endParaRPr/>
          </a:p>
        </p:txBody>
      </p:sp>
      <p:sp>
        <p:nvSpPr>
          <p:cNvPr id="114" name="Google Shape;114;p2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Primary goals and KPIs</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Top pain points / frustrations</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What “success” looks like for them</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Key triggers to look for a solution</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Common objections</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p:txBody>
      </p:sp>
      <p:sp>
        <p:nvSpPr>
          <p:cNvPr id="115" name="Google Shape;115;p2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Find out what your persona wants to achieve, both professionally and, for users, specifically with a product like yours; e.g. Increase efficiency, reduce costs, improve security, grow revenue, simplify workflows, gain a competitive edge.</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What they need: Think of problems and solutions:</a:t>
            </a:r>
            <a:br>
              <a:rPr lang="en" sz="1000">
                <a:solidFill>
                  <a:srgbClr val="41354B"/>
                </a:solidFill>
                <a:latin typeface="Calibri"/>
                <a:ea typeface="Calibri"/>
                <a:cs typeface="Calibri"/>
                <a:sym typeface="Calibri"/>
              </a:rPr>
            </a:br>
            <a:r>
              <a:rPr lang="en" sz="1000">
                <a:solidFill>
                  <a:srgbClr val="41354B"/>
                </a:solidFill>
                <a:latin typeface="Calibri"/>
                <a:ea typeface="Calibri"/>
                <a:cs typeface="Calibri"/>
                <a:sym typeface="Calibri"/>
              </a:rPr>
              <a:t>People buy solutions to problems or to achieve desired states.</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Challenges and pains: </a:t>
            </a:r>
            <a:r>
              <a:rPr lang="en" sz="1000">
                <a:solidFill>
                  <a:srgbClr val="41354B"/>
                </a:solidFill>
                <a:latin typeface="Calibri"/>
                <a:ea typeface="Calibri"/>
                <a:cs typeface="Calibri"/>
                <a:sym typeface="Calibri"/>
              </a:rPr>
              <a:t>Think of</a:t>
            </a:r>
            <a:r>
              <a:rPr lang="en" sz="1000">
                <a:solidFill>
                  <a:srgbClr val="41354B"/>
                </a:solidFill>
                <a:latin typeface="Calibri"/>
                <a:ea typeface="Calibri"/>
                <a:cs typeface="Calibri"/>
                <a:sym typeface="Calibri"/>
              </a:rPr>
              <a:t> obstacles that stand in their way and frustrations they experience</a:t>
            </a:r>
            <a:br>
              <a:rPr lang="en" sz="1000">
                <a:solidFill>
                  <a:srgbClr val="41354B"/>
                </a:solidFill>
                <a:latin typeface="Calibri"/>
                <a:ea typeface="Calibri"/>
                <a:cs typeface="Calibri"/>
                <a:sym typeface="Calibri"/>
              </a:rPr>
            </a:br>
            <a:endParaRPr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How to gather data: Always ask why. Customer interviews, competitor analysis, industry reports, support tickets.</a:t>
            </a:r>
            <a:endParaRPr b="1" sz="1000">
              <a:solidFill>
                <a:srgbClr val="41354B"/>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78543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500"/>
              <a:t>Information to collect: Decision-Making Process</a:t>
            </a:r>
            <a:endParaRPr/>
          </a:p>
        </p:txBody>
      </p:sp>
      <p:sp>
        <p:nvSpPr>
          <p:cNvPr id="121" name="Google Shape;121;p2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Buying role (decision-maker, influencer, user)</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Research behaviour (channels they use)</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People they consult</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Content types they value (white papers, videos, case studies)</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Evaluation criteria</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b="1" lang="en" sz="1000">
                <a:solidFill>
                  <a:srgbClr val="41354B"/>
                </a:solidFill>
                <a:latin typeface="Calibri"/>
                <a:ea typeface="Calibri"/>
                <a:cs typeface="Calibri"/>
                <a:sym typeface="Calibri"/>
              </a:rPr>
              <a:t>Sales cycle stage relevance</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p:txBody>
      </p:sp>
      <p:sp>
        <p:nvSpPr>
          <p:cNvPr id="122" name="Google Shape;122;p2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Understand motivations and drivers</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Define their </a:t>
            </a:r>
            <a:r>
              <a:rPr lang="en" sz="1000">
                <a:solidFill>
                  <a:srgbClr val="41354B"/>
                </a:solidFill>
                <a:latin typeface="Calibri"/>
                <a:ea typeface="Calibri"/>
                <a:cs typeface="Calibri"/>
                <a:sym typeface="Calibri"/>
              </a:rPr>
              <a:t>objections by looking into </a:t>
            </a:r>
            <a:r>
              <a:rPr lang="en" sz="1000">
                <a:solidFill>
                  <a:srgbClr val="41354B"/>
                </a:solidFill>
                <a:latin typeface="Calibri"/>
                <a:ea typeface="Calibri"/>
                <a:cs typeface="Calibri"/>
                <a:sym typeface="Calibri"/>
              </a:rPr>
              <a:t>common hesitations or reasons they might not choose your solution (including logical ones and emotional ones): e.g. cost, complexity, integration issues, lack of perceived need, trust concerns, "sticking with the status quo."</a:t>
            </a:r>
            <a:endParaRPr sz="1000">
              <a:solidFill>
                <a:srgbClr val="41354B"/>
              </a:solidFill>
              <a:latin typeface="Calibri"/>
              <a:ea typeface="Calibri"/>
              <a:cs typeface="Calibri"/>
              <a:sym typeface="Calibri"/>
            </a:endParaRPr>
          </a:p>
          <a:p>
            <a:pPr indent="0" lvl="0" marL="457200" rtl="0" algn="l">
              <a:spcBef>
                <a:spcPts val="0"/>
              </a:spcBef>
              <a:spcAft>
                <a:spcPts val="0"/>
              </a:spcAft>
              <a:buNone/>
            </a:pPr>
            <a:r>
              <a:t/>
            </a:r>
            <a:endParaRPr b="1"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Trust: Think of  </a:t>
            </a:r>
            <a:r>
              <a:rPr lang="en" sz="1000">
                <a:solidFill>
                  <a:srgbClr val="41354B"/>
                </a:solidFill>
                <a:latin typeface="Calibri"/>
                <a:ea typeface="Calibri"/>
                <a:cs typeface="Calibri"/>
                <a:sym typeface="Calibri"/>
              </a:rPr>
              <a:t>who</a:t>
            </a:r>
            <a:r>
              <a:rPr lang="en" sz="1000">
                <a:solidFill>
                  <a:srgbClr val="41354B"/>
                </a:solidFill>
                <a:latin typeface="Calibri"/>
                <a:ea typeface="Calibri"/>
                <a:cs typeface="Calibri"/>
                <a:sym typeface="Calibri"/>
              </a:rPr>
              <a:t> they listen to and where they get their information from.</a:t>
            </a:r>
            <a:r>
              <a:rPr lang="en" sz="1000">
                <a:solidFill>
                  <a:srgbClr val="41354B"/>
                </a:solidFill>
                <a:latin typeface="Calibri"/>
                <a:ea typeface="Calibri"/>
                <a:cs typeface="Calibri"/>
                <a:sym typeface="Calibri"/>
              </a:rPr>
              <a:t> Then move to h</a:t>
            </a:r>
            <a:r>
              <a:rPr lang="en" sz="1000">
                <a:solidFill>
                  <a:srgbClr val="41354B"/>
                </a:solidFill>
                <a:latin typeface="Calibri"/>
                <a:ea typeface="Calibri"/>
                <a:cs typeface="Calibri"/>
                <a:sym typeface="Calibri"/>
              </a:rPr>
              <a:t>ow they go about evaluating and purchasing solutions, who influences them and what information they seek.</a:t>
            </a:r>
            <a:br>
              <a:rPr lang="en" sz="1000">
                <a:solidFill>
                  <a:srgbClr val="41354B"/>
                </a:solidFill>
                <a:latin typeface="Calibri"/>
                <a:ea typeface="Calibri"/>
                <a:cs typeface="Calibri"/>
                <a:sym typeface="Calibri"/>
              </a:rPr>
            </a:br>
            <a:endParaRPr sz="1000">
              <a:solidFill>
                <a:srgbClr val="41354B"/>
              </a:solidFill>
              <a:latin typeface="Calibri"/>
              <a:ea typeface="Calibri"/>
              <a:cs typeface="Calibri"/>
              <a:sym typeface="Calibri"/>
            </a:endParaRPr>
          </a:p>
          <a:p>
            <a:pPr indent="-292100" lvl="0" marL="457200" rtl="0" algn="l">
              <a:spcBef>
                <a:spcPts val="0"/>
              </a:spcBef>
              <a:spcAft>
                <a:spcPts val="0"/>
              </a:spcAft>
              <a:buSzPts val="1000"/>
              <a:buFont typeface="Calibri"/>
              <a:buChar char="●"/>
            </a:pPr>
            <a:r>
              <a:rPr lang="en" sz="1000">
                <a:solidFill>
                  <a:srgbClr val="41354B"/>
                </a:solidFill>
                <a:latin typeface="Calibri"/>
                <a:ea typeface="Calibri"/>
                <a:cs typeface="Calibri"/>
                <a:sym typeface="Calibri"/>
              </a:rPr>
              <a:t>How to gather data: Always ask why. </a:t>
            </a:r>
            <a:r>
              <a:rPr lang="en" sz="1000">
                <a:solidFill>
                  <a:srgbClr val="41354B"/>
                </a:solidFill>
                <a:latin typeface="Calibri"/>
                <a:ea typeface="Calibri"/>
                <a:cs typeface="Calibri"/>
                <a:sym typeface="Calibri"/>
              </a:rPr>
              <a:t>Sales team feedback, lost deal analysis, customer interviews, online forums like Reddit or webinars.</a:t>
            </a:r>
            <a:endParaRPr b="1" sz="1000">
              <a:solidFill>
                <a:srgbClr val="41354B"/>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